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notesMasterIdLst>
    <p:notesMasterId r:id="rId26"/>
  </p:notesMasterIdLst>
  <p:handoutMasterIdLst>
    <p:handoutMasterId r:id="rId27"/>
  </p:handoutMasterIdLst>
  <p:sldIdLst>
    <p:sldId id="274" r:id="rId5"/>
    <p:sldId id="297" r:id="rId6"/>
    <p:sldId id="293" r:id="rId7"/>
    <p:sldId id="290" r:id="rId8"/>
    <p:sldId id="282" r:id="rId9"/>
    <p:sldId id="314" r:id="rId10"/>
    <p:sldId id="321" r:id="rId11"/>
    <p:sldId id="289" r:id="rId12"/>
    <p:sldId id="319" r:id="rId13"/>
    <p:sldId id="320" r:id="rId14"/>
    <p:sldId id="291" r:id="rId15"/>
    <p:sldId id="315" r:id="rId16"/>
    <p:sldId id="288" r:id="rId17"/>
    <p:sldId id="306" r:id="rId18"/>
    <p:sldId id="304" r:id="rId19"/>
    <p:sldId id="317" r:id="rId20"/>
    <p:sldId id="305" r:id="rId21"/>
    <p:sldId id="292" r:id="rId22"/>
    <p:sldId id="307" r:id="rId23"/>
    <p:sldId id="280" r:id="rId24"/>
    <p:sldId id="29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7CC33B-F173-1410-E009-4CECBC131929}" name="Licbarska, Elżbieta" initials="LE" userId="S::Elzbieta.Licbarska@wolterskluwer.com::46dc7f96-77dd-4e30-98d2-5af3abc880c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żbieta Licbarska" initials="LE" lastIdx="1" clrIdx="0"/>
  <p:cmAuthor id="2" name="Licbarska, Elżbieta" initials="LE" lastIdx="6" clrIdx="1">
    <p:extLst>
      <p:ext uri="{19B8F6BF-5375-455C-9EA6-DF929625EA0E}">
        <p15:presenceInfo xmlns:p15="http://schemas.microsoft.com/office/powerpoint/2012/main" userId="S-1-5-21-1328165901-2114521424-1153127641-156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626571"/>
    <a:srgbClr val="F6851E"/>
    <a:srgbClr val="272B47"/>
    <a:srgbClr val="007AC3"/>
    <a:srgbClr val="78AC30"/>
    <a:srgbClr val="005562"/>
    <a:srgbClr val="019991"/>
    <a:srgbClr val="0064A8"/>
    <a:srgbClr val="089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77"/>
  </p:normalViewPr>
  <p:slideViewPr>
    <p:cSldViewPr snapToGrid="0" snapToObjects="1">
      <p:cViewPr varScale="1">
        <p:scale>
          <a:sx n="86" d="100"/>
          <a:sy n="86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1" d="100"/>
        <a:sy n="161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36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F544C-CD1D-B742-9C5A-A8E2AE2155E3}" type="datetimeFigureOut">
              <a:rPr lang="pl-PL" smtClean="0"/>
              <a:t>15.11.2023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23001-476A-6947-81D2-70BBBD920B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7160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1C729-D28D-234E-902F-E03BA069784C}" type="datetimeFigureOut">
              <a:rPr lang="pl-PL" smtClean="0"/>
              <a:t>15.11.2023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6DBE9-0B2C-4D4B-A1D7-6730623173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0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Systemowe wsparcie RODO w sektorze publicznym.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61482-768A-4836-985F-A1DCEB17975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38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/>
              <a:t>Systemowe wsparcie RODO w sektorze publicznym.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61482-768A-4836-985F-A1DCEB17975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251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0E2F23-3B9C-1B49-8A5A-96081DA5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853"/>
            <a:ext cx="10384856" cy="16507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A7CC463-BE64-5047-84F9-D07FB42F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679"/>
            <a:ext cx="11353800" cy="4801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32679"/>
            <a:ext cx="11353800" cy="4801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75853"/>
            <a:ext cx="10384856" cy="16507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41AAFC-2982-D744-BE16-E9E99F050569}"/>
              </a:ext>
            </a:extLst>
          </p:cNvPr>
          <p:cNvSpPr/>
          <p:nvPr userDrawn="1"/>
        </p:nvSpPr>
        <p:spPr>
          <a:xfrm>
            <a:off x="0" y="6520940"/>
            <a:ext cx="12192000" cy="337060"/>
          </a:xfrm>
          <a:prstGeom prst="rect">
            <a:avLst/>
          </a:prstGeom>
          <a:solidFill>
            <a:srgbClr val="E6EA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2C7DA1-3381-B84E-8E87-916C35849CEB}"/>
              </a:ext>
            </a:extLst>
          </p:cNvPr>
          <p:cNvSpPr/>
          <p:nvPr userDrawn="1"/>
        </p:nvSpPr>
        <p:spPr>
          <a:xfrm>
            <a:off x="0" y="0"/>
            <a:ext cx="281992" cy="812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16A439-90C6-4D4B-9273-9B19BC5919FB}"/>
              </a:ext>
            </a:extLst>
          </p:cNvPr>
          <p:cNvSpPr/>
          <p:nvPr userDrawn="1"/>
        </p:nvSpPr>
        <p:spPr>
          <a:xfrm>
            <a:off x="11223056" y="6520940"/>
            <a:ext cx="968941" cy="337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180079-DAB5-2542-BF90-4BFB6F5B51F5}"/>
              </a:ext>
            </a:extLst>
          </p:cNvPr>
          <p:cNvSpPr/>
          <p:nvPr userDrawn="1"/>
        </p:nvSpPr>
        <p:spPr>
          <a:xfrm>
            <a:off x="281993" y="6566360"/>
            <a:ext cx="8533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0" dirty="0">
                <a:solidFill>
                  <a:schemeClr val="tx1"/>
                </a:solidFill>
              </a:rPr>
              <a:t>Nowoczesne (cyfrowe) publikowanie naukowe jako element systemu ewaluacji nauki </a:t>
            </a:r>
            <a:r>
              <a:rPr lang="pl-PL" sz="1000" b="1" dirty="0">
                <a:solidFill>
                  <a:schemeClr val="accent1"/>
                </a:solidFill>
              </a:rPr>
              <a:t>• </a:t>
            </a:r>
            <a:r>
              <a:rPr lang="pl-PL" sz="1000" b="0" dirty="0">
                <a:solidFill>
                  <a:schemeClr val="accent1"/>
                </a:solidFill>
              </a:rPr>
              <a:t>16 listopada 2023 r</a:t>
            </a:r>
            <a:r>
              <a:rPr lang="pl-PL" sz="10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99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stm-assoc.org/stm-integrity-hub-launches-new-research-integrity-tool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research-signals.com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turnitin.com/blog/ithenticate-2-0-advancing-research-integrity-with-ai-writing-detection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crossref.org/blog/news-crossref-and-retraction-watch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digital-science.com/news/writefull-ai-language-services-integrated-into-acs-publication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beta.elsevier.com/products/scopus/scopus-ai#0-about-scopus-ai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imensions.ai/discover-dimensions-ai-assistan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group.springernature.com/de/group/media/press-releases/ai-powered-scientific-writing-assitant-launched/26176230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stm-assoc.org/revealed-the-selected-innovators-for-stms-ai-innovations-day-on-5-december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chmesse.de/en/highlights/media-library?combine=AI&amp;session_language%5ben%5d=en&amp;year=1&amp;sort_bef_combine=time_DESC" TargetMode="External"/><Relationship Id="rId2" Type="http://schemas.openxmlformats.org/officeDocument/2006/relationships/hyperlink" Target="https://www.buchmesse.de/en/highlights/medi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rossref.org/documentation/research-nexus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bmcresnotes.biomedcentral.com/articles/10.1186/s13104-022-06080-6/tables/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niso.org/standards-committees/crec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niso.org/standards-committees/peer-review-terminology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ature.com/immersive/d41586-023-03017-2/index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ature.com/articles/d41586-023-03464-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s://publicationethics.org/resources/flowcharts/multi-article-paper-mil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stm-assoc.org/stm-integrity-hub-launches-new-research-integrity-tool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tm-assoc.org/integrity-hub-continues-to-gain-momentum-with-inclusion-of-pubpeer-database-in-screening-tool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network&#10;&#10;Description automatically generated with medium confidence">
            <a:extLst>
              <a:ext uri="{FF2B5EF4-FFF2-40B4-BE49-F238E27FC236}">
                <a16:creationId xmlns:a16="http://schemas.microsoft.com/office/drawing/2014/main" id="{C6CCFDB4-022F-C6C2-8540-BB5073AFF9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03" t="5027" r="-41091" b="4544"/>
          <a:stretch/>
        </p:blipFill>
        <p:spPr>
          <a:xfrm flipH="1">
            <a:off x="-6756" y="-12514"/>
            <a:ext cx="12192000" cy="5762130"/>
          </a:xfrm>
          <a:prstGeom prst="rect">
            <a:avLst/>
          </a:prstGeom>
          <a:solidFill>
            <a:srgbClr val="F8F8F8"/>
          </a:solidFill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83DC63E-7C7D-D0F4-1CBB-E91977B1A4B3}"/>
              </a:ext>
            </a:extLst>
          </p:cNvPr>
          <p:cNvGrpSpPr/>
          <p:nvPr/>
        </p:nvGrpSpPr>
        <p:grpSpPr>
          <a:xfrm>
            <a:off x="363375" y="4838437"/>
            <a:ext cx="10537022" cy="646331"/>
            <a:chOff x="363375" y="4688087"/>
            <a:chExt cx="10537022" cy="646331"/>
          </a:xfrm>
        </p:grpSpPr>
        <p:pic>
          <p:nvPicPr>
            <p:cNvPr id="139" name="Graphic 138">
              <a:extLst>
                <a:ext uri="{FF2B5EF4-FFF2-40B4-BE49-F238E27FC236}">
                  <a16:creationId xmlns:a16="http://schemas.microsoft.com/office/drawing/2014/main" id="{FDBAEEB5-1225-2D90-8F6C-1AB7D4620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3375" y="4760521"/>
              <a:ext cx="501465" cy="50146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587B52-E846-F784-7ABC-A12265353D31}"/>
                </a:ext>
              </a:extLst>
            </p:cNvPr>
            <p:cNvSpPr txBox="1"/>
            <p:nvPr/>
          </p:nvSpPr>
          <p:spPr>
            <a:xfrm>
              <a:off x="982675" y="4688087"/>
              <a:ext cx="991772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 err="1">
                  <a:effectLst/>
                </a:rPr>
                <a:t>Formuła</a:t>
              </a:r>
              <a:r>
                <a:rPr lang="en-GB" dirty="0">
                  <a:effectLst/>
                </a:rPr>
                <a:t> </a:t>
              </a:r>
              <a:r>
                <a:rPr lang="en-GB" dirty="0" err="1">
                  <a:effectLst/>
                </a:rPr>
                <a:t>hybrydowa</a:t>
              </a:r>
              <a:r>
                <a:rPr lang="en-GB" dirty="0">
                  <a:effectLst/>
                </a:rPr>
                <a:t> </a:t>
              </a:r>
              <a:r>
                <a:rPr lang="en-GB" dirty="0">
                  <a:solidFill>
                    <a:srgbClr val="1F98D5"/>
                  </a:solidFill>
                  <a:effectLst/>
                </a:rPr>
                <a:t> |  </a:t>
              </a:r>
              <a:r>
                <a:rPr lang="en-GB" dirty="0" err="1">
                  <a:effectLst/>
                </a:rPr>
                <a:t>Uniwersytet</a:t>
              </a:r>
              <a:r>
                <a:rPr lang="en-GB" dirty="0">
                  <a:effectLst/>
                </a:rPr>
                <a:t> </a:t>
              </a:r>
              <a:r>
                <a:rPr lang="en-GB" dirty="0" err="1">
                  <a:effectLst/>
                </a:rPr>
                <a:t>Łódzki</a:t>
              </a:r>
              <a:endParaRPr lang="en-GB" dirty="0">
                <a:effectLst/>
              </a:endParaRPr>
            </a:p>
            <a:p>
              <a:r>
                <a:rPr lang="en-GB" dirty="0">
                  <a:effectLst/>
                </a:rPr>
                <a:t>16 </a:t>
              </a:r>
              <a:r>
                <a:rPr lang="en-GB" dirty="0" err="1">
                  <a:effectLst/>
                </a:rPr>
                <a:t>listopada</a:t>
              </a:r>
              <a:r>
                <a:rPr lang="en-GB" dirty="0">
                  <a:effectLst/>
                </a:rPr>
                <a:t> 2023 r.</a:t>
              </a:r>
              <a:r>
                <a:rPr lang="en-GB" dirty="0">
                  <a:solidFill>
                    <a:srgbClr val="1F98D5"/>
                  </a:solidFill>
                  <a:effectLst/>
                </a:rPr>
                <a:t>  |  </a:t>
              </a:r>
              <a:r>
                <a:rPr lang="en-GB" dirty="0" err="1">
                  <a:effectLst/>
                </a:rPr>
                <a:t>godz</a:t>
              </a:r>
              <a:r>
                <a:rPr lang="en-GB" dirty="0">
                  <a:effectLst/>
                </a:rPr>
                <a:t>. </a:t>
              </a:r>
              <a:r>
                <a:rPr lang="pl-PL" dirty="0">
                  <a:effectLst/>
                </a:rPr>
                <a:t>10</a:t>
              </a:r>
              <a:r>
                <a:rPr lang="en-GB" dirty="0">
                  <a:effectLst/>
                </a:rPr>
                <a:t>.00–1</a:t>
              </a:r>
              <a:r>
                <a:rPr lang="pl-PL" dirty="0">
                  <a:effectLst/>
                </a:rPr>
                <a:t>7</a:t>
              </a:r>
              <a:r>
                <a:rPr lang="en-GB" dirty="0">
                  <a:effectLst/>
                </a:rPr>
                <a:t>.</a:t>
              </a:r>
              <a:r>
                <a:rPr lang="pl-PL" dirty="0">
                  <a:effectLst/>
                </a:rPr>
                <a:t>0</a:t>
              </a:r>
              <a:r>
                <a:rPr lang="en-GB" dirty="0">
                  <a:effectLst/>
                </a:rPr>
                <a:t>0 </a:t>
              </a:r>
              <a:r>
                <a:rPr lang="en-GB" dirty="0">
                  <a:solidFill>
                    <a:srgbClr val="1F98D5"/>
                  </a:solidFill>
                  <a:effectLst/>
                </a:rPr>
                <a:t>  </a:t>
              </a:r>
              <a:endParaRPr lang="en-GB" dirty="0">
                <a:effectLst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148BCBB-61DD-7B63-54E8-1D098E06BE98}"/>
              </a:ext>
            </a:extLst>
          </p:cNvPr>
          <p:cNvSpPr txBox="1"/>
          <p:nvPr/>
        </p:nvSpPr>
        <p:spPr>
          <a:xfrm>
            <a:off x="363374" y="1268701"/>
            <a:ext cx="11076353" cy="142192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800" b="1" dirty="0">
                <a:solidFill>
                  <a:srgbClr val="076396"/>
                </a:solidFill>
                <a:effectLst/>
              </a:rPr>
              <a:t>Publikacje cyfrowe jako element systemu ewaluacji jakości działalności naukowej</a:t>
            </a:r>
            <a:endParaRPr lang="en-GB" sz="4800" b="1" dirty="0">
              <a:solidFill>
                <a:srgbClr val="076396"/>
              </a:solidFill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1CF1D3-6AF5-FCD9-5EEE-0AFDAC7B7334}"/>
              </a:ext>
            </a:extLst>
          </p:cNvPr>
          <p:cNvSpPr txBox="1"/>
          <p:nvPr/>
        </p:nvSpPr>
        <p:spPr>
          <a:xfrm>
            <a:off x="358090" y="379334"/>
            <a:ext cx="11814031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sz="2800" dirty="0">
                <a:effectLst/>
              </a:rPr>
              <a:t>III </a:t>
            </a:r>
            <a:r>
              <a:rPr lang="en-GB" sz="2800" dirty="0" err="1">
                <a:effectLst/>
              </a:rPr>
              <a:t>Ogólnopolska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Konferencja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Komisji</a:t>
            </a:r>
            <a:r>
              <a:rPr lang="en-GB" sz="2800" dirty="0">
                <a:effectLst/>
              </a:rPr>
              <a:t> ds. </a:t>
            </a:r>
            <a:r>
              <a:rPr lang="en-GB" sz="2800" dirty="0" err="1">
                <a:effectLst/>
              </a:rPr>
              <a:t>Wydawnictw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Naukowych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przy</a:t>
            </a:r>
            <a:r>
              <a:rPr lang="en-GB" sz="2800" dirty="0">
                <a:effectLst/>
              </a:rPr>
              <a:t> KRASP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FD5D4E-BF6E-23BA-6A11-1CD3395AEE32}"/>
              </a:ext>
            </a:extLst>
          </p:cNvPr>
          <p:cNvSpPr txBox="1"/>
          <p:nvPr/>
        </p:nvSpPr>
        <p:spPr>
          <a:xfrm>
            <a:off x="358090" y="2868017"/>
            <a:ext cx="9912484" cy="107721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sz="3200" dirty="0" err="1">
                <a:effectLst/>
              </a:rPr>
              <a:t>Wyzwania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związane</a:t>
            </a:r>
            <a:r>
              <a:rPr lang="en-GB" sz="3200" dirty="0">
                <a:effectLst/>
              </a:rPr>
              <a:t> z </a:t>
            </a:r>
            <a:r>
              <a:rPr lang="en-GB" sz="3200" dirty="0" err="1">
                <a:effectLst/>
              </a:rPr>
              <a:t>rozwojem</a:t>
            </a:r>
            <a:br>
              <a:rPr lang="en-GB" sz="3200" dirty="0">
                <a:effectLst/>
              </a:rPr>
            </a:br>
            <a:r>
              <a:rPr lang="en-GB" sz="3200" dirty="0" err="1">
                <a:effectLst/>
              </a:rPr>
              <a:t>sztucznej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inteligencji</a:t>
            </a:r>
            <a:endParaRPr lang="en-GB" sz="3200" dirty="0">
              <a:effectLst/>
            </a:endParaRP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96C5C1C-5BB2-99C1-035F-5C9FF687CD4F}"/>
              </a:ext>
            </a:extLst>
          </p:cNvPr>
          <p:cNvCxnSpPr/>
          <p:nvPr/>
        </p:nvCxnSpPr>
        <p:spPr>
          <a:xfrm>
            <a:off x="358090" y="980377"/>
            <a:ext cx="11081638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D8F06F6-4A84-C0FB-C241-E8F4BA1B06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87344" y="6014464"/>
            <a:ext cx="11617311" cy="6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1262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22B9-17C6-BB44-AFE5-F5A13A2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70" y="5954890"/>
            <a:ext cx="10384856" cy="341632"/>
          </a:xfrm>
        </p:spPr>
        <p:txBody>
          <a:bodyPr/>
          <a:lstStyle/>
          <a:p>
            <a:r>
              <a:rPr lang="pl-PL" sz="1800">
                <a:hlinkClick r:id="rId2"/>
              </a:rPr>
              <a:t>https://www.stm-assoc.org/stm-integrity-hub-launches-new-research-integrity-tool/</a:t>
            </a:r>
            <a:r>
              <a:rPr lang="pl-PL" sz="1800"/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2A8D53B-B6F0-EEBA-C8AF-619BBEBBD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93" y="165657"/>
            <a:ext cx="8939039" cy="579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492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22B9-17C6-BB44-AFE5-F5A13A2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61" y="6152455"/>
            <a:ext cx="10384856" cy="341632"/>
          </a:xfrm>
        </p:spPr>
        <p:txBody>
          <a:bodyPr/>
          <a:lstStyle/>
          <a:p>
            <a:r>
              <a:rPr lang="pl-PL" sz="1800">
                <a:hlinkClick r:id="rId2"/>
              </a:rPr>
              <a:t>https://research-signals.com/</a:t>
            </a:r>
            <a:r>
              <a:rPr lang="pl-PL" sz="1800"/>
              <a:t>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D648E5E-697A-D6B7-D4F1-84E9F5DAB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78" y="385181"/>
            <a:ext cx="10977979" cy="493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2115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22B9-17C6-BB44-AFE5-F5A13A2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18" y="6008158"/>
            <a:ext cx="10384856" cy="341632"/>
          </a:xfrm>
        </p:spPr>
        <p:txBody>
          <a:bodyPr/>
          <a:lstStyle/>
          <a:p>
            <a:r>
              <a:rPr lang="pl-PL" sz="1800">
                <a:hlinkClick r:id="rId2"/>
              </a:rPr>
              <a:t>https://www.turnitin.com/blog/ithenticate-2-0-advancing-research-integrity-with-ai-writing-detection</a:t>
            </a:r>
            <a:r>
              <a:rPr lang="pl-PL" sz="1800"/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A5F59D2-F213-0154-547E-8BDE255DF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5916"/>
            <a:ext cx="12192000" cy="4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3199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22B9-17C6-BB44-AFE5-F5A13A2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72" y="6140628"/>
            <a:ext cx="10384856" cy="341632"/>
          </a:xfrm>
        </p:spPr>
        <p:txBody>
          <a:bodyPr/>
          <a:lstStyle/>
          <a:p>
            <a:r>
              <a:rPr lang="pl-PL" sz="1800">
                <a:hlinkClick r:id="rId2"/>
              </a:rPr>
              <a:t>https://www.crossref.org/blog/news-crossref-and-retraction-watch/</a:t>
            </a:r>
            <a:r>
              <a:rPr lang="pl-PL" sz="1800"/>
              <a:t>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CA7814D-F8F1-ED28-B056-429D06BA5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168" y="365682"/>
            <a:ext cx="8224899" cy="5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8970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22B9-17C6-BB44-AFE5-F5A13A2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87" y="6131753"/>
            <a:ext cx="10384856" cy="341632"/>
          </a:xfrm>
        </p:spPr>
        <p:txBody>
          <a:bodyPr/>
          <a:lstStyle/>
          <a:p>
            <a:r>
              <a:rPr lang="pl-PL" sz="1800">
                <a:hlinkClick r:id="rId2"/>
              </a:rPr>
              <a:t>https://www.digital-science.com/news/writefull-ai-language-services-integrated-into-acs-publications/</a:t>
            </a:r>
            <a:r>
              <a:rPr lang="pl-PL" sz="1800"/>
              <a:t>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46A8987-F474-6CD6-0E01-062188333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86" y="71022"/>
            <a:ext cx="5678007" cy="317820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6865968-ED24-64C4-CF2C-103A290CE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373" y="2609763"/>
            <a:ext cx="6910916" cy="381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2036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22B9-17C6-BB44-AFE5-F5A13A2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24" y="5918681"/>
            <a:ext cx="10384856" cy="424732"/>
          </a:xfrm>
        </p:spPr>
        <p:txBody>
          <a:bodyPr/>
          <a:lstStyle/>
          <a:p>
            <a:r>
              <a:rPr lang="pl-PL">
                <a:hlinkClick r:id="rId2"/>
              </a:rPr>
              <a:t>https://beta.elsevier.com/products/scopus/scopus-ai#0-about-scopus-ai</a:t>
            </a:r>
            <a:r>
              <a:rPr lang="pl-PL"/>
              <a:t>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A3A98A7-4B2E-870D-557C-CE52C7F80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16" y="624685"/>
            <a:ext cx="11339743" cy="49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9768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1257510-DE9C-311E-C12C-EAA01D138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3" y="90606"/>
            <a:ext cx="7098437" cy="314786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ED885BE-AC3F-BD1D-B589-D36280328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514" y="2661178"/>
            <a:ext cx="7934781" cy="346441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22B9-17C6-BB44-AFE5-F5A13A2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28" y="6124222"/>
            <a:ext cx="10384856" cy="341632"/>
          </a:xfrm>
        </p:spPr>
        <p:txBody>
          <a:bodyPr/>
          <a:lstStyle/>
          <a:p>
            <a:r>
              <a:rPr lang="pl-PL" sz="1800">
                <a:hlinkClick r:id="rId4"/>
              </a:rPr>
              <a:t>https://www.dimensions.ai/discover-dimensions-ai-assistant/</a:t>
            </a:r>
            <a:r>
              <a:rPr lang="pl-PL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220865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22B9-17C6-BB44-AFE5-F5A13A2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24" y="5918681"/>
            <a:ext cx="10384856" cy="590931"/>
          </a:xfrm>
        </p:spPr>
        <p:txBody>
          <a:bodyPr/>
          <a:lstStyle/>
          <a:p>
            <a:r>
              <a:rPr lang="pl-PL" sz="1800">
                <a:hlinkClick r:id="rId2"/>
              </a:rPr>
              <a:t>https://group.springernature.com/de/group/media/press-releases/ai-powered-scientific-writing-assitant-launched/26176230</a:t>
            </a:r>
            <a:r>
              <a:rPr lang="pl-PL" sz="1800"/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CC185C0-047F-9C5B-E175-9510B247D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67" y="328250"/>
            <a:ext cx="10416466" cy="536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4472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22B9-17C6-BB44-AFE5-F5A13A2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1" y="6132440"/>
            <a:ext cx="10384856" cy="341632"/>
          </a:xfrm>
        </p:spPr>
        <p:txBody>
          <a:bodyPr/>
          <a:lstStyle/>
          <a:p>
            <a:r>
              <a:rPr lang="pl-PL" sz="1800">
                <a:hlinkClick r:id="rId2"/>
              </a:rPr>
              <a:t>https://www.stm-assoc.org/revealed-the-selected-innovators-for-stms-ai-innovations-day-on-5-december/</a:t>
            </a:r>
            <a:r>
              <a:rPr lang="pl-PL" sz="1800"/>
              <a:t> 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574F04D-E6E1-E3B1-CD4E-22E0FD06E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434" y="300622"/>
            <a:ext cx="8203864" cy="559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2472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22B9-17C6-BB44-AFE5-F5A13A2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0" y="6186377"/>
            <a:ext cx="11736279" cy="322321"/>
          </a:xfrm>
        </p:spPr>
        <p:txBody>
          <a:bodyPr/>
          <a:lstStyle/>
          <a:p>
            <a:r>
              <a:rPr lang="pl-PL" sz="1600">
                <a:hlinkClick r:id="rId2"/>
              </a:rPr>
              <a:t>https://www.buchmesse.de/en/highlights/media</a:t>
            </a:r>
            <a:r>
              <a:rPr lang="pl-PL" sz="1600">
                <a:hlinkClick r:id="rId3"/>
              </a:rPr>
              <a:t>-library?combine=AI&amp;session_language[en]=en&amp;year=1&amp;sort_bef_combine=time_DESC</a:t>
            </a:r>
            <a:r>
              <a:rPr lang="pl-PL" sz="1600"/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23C08E5-FC61-27AA-534C-17842AD8B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183" y="159797"/>
            <a:ext cx="6202100" cy="57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9915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0BD06A6-F131-1225-266E-2A126065C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4" t="4577" r="2570" b="4848"/>
          <a:stretch/>
        </p:blipFill>
        <p:spPr>
          <a:xfrm>
            <a:off x="6512560" y="3342640"/>
            <a:ext cx="5419988" cy="263637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5EED8F6-A7C9-F7D8-0663-10EDE48EEF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3" t="8042" b="7926"/>
          <a:stretch/>
        </p:blipFill>
        <p:spPr>
          <a:xfrm>
            <a:off x="6512560" y="686119"/>
            <a:ext cx="5232400" cy="244126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CAF2D55-2343-C50B-6567-A68534794E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87" r="2828"/>
          <a:stretch/>
        </p:blipFill>
        <p:spPr>
          <a:xfrm>
            <a:off x="1203507" y="2802148"/>
            <a:ext cx="3757532" cy="362797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45B23B4-048B-0A17-8D28-08253B4726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389"/>
          <a:stretch/>
        </p:blipFill>
        <p:spPr>
          <a:xfrm>
            <a:off x="394316" y="142047"/>
            <a:ext cx="6004915" cy="281421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22B9-17C6-BB44-AFE5-F5A13A2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62" y="6118968"/>
            <a:ext cx="10384856" cy="341632"/>
          </a:xfrm>
        </p:spPr>
        <p:txBody>
          <a:bodyPr/>
          <a:lstStyle/>
          <a:p>
            <a:r>
              <a:rPr lang="pl-PL" sz="1800">
                <a:hlinkClick r:id="rId6"/>
              </a:rPr>
              <a:t>https://www.crossref.org/documentation/research-nexus/</a:t>
            </a:r>
            <a:r>
              <a:rPr lang="pl-PL" sz="1800"/>
              <a:t> 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51324587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network&#10;&#10;Description automatically generated with medium confidence">
            <a:extLst>
              <a:ext uri="{FF2B5EF4-FFF2-40B4-BE49-F238E27FC236}">
                <a16:creationId xmlns:a16="http://schemas.microsoft.com/office/drawing/2014/main" id="{C6CCFDB4-022F-C6C2-8540-BB5073AFF9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70" t="14546" r="143" b="23424"/>
          <a:stretch/>
        </p:blipFill>
        <p:spPr>
          <a:xfrm flipH="1">
            <a:off x="0" y="0"/>
            <a:ext cx="12211878" cy="5762130"/>
          </a:xfrm>
          <a:prstGeom prst="rect">
            <a:avLst/>
          </a:prstGeom>
          <a:solidFill>
            <a:srgbClr val="F8F8F8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48BCBB-61DD-7B63-54E8-1D098E06BE98}"/>
              </a:ext>
            </a:extLst>
          </p:cNvPr>
          <p:cNvSpPr txBox="1"/>
          <p:nvPr/>
        </p:nvSpPr>
        <p:spPr>
          <a:xfrm>
            <a:off x="363374" y="1268701"/>
            <a:ext cx="11076353" cy="208672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3600" b="1" dirty="0">
                <a:solidFill>
                  <a:srgbClr val="076396"/>
                </a:solidFill>
                <a:effectLst/>
              </a:rPr>
              <a:t>Publikacje cyfrowe jako element systemu ewaluacji jakości działalności naukowej. </a:t>
            </a:r>
            <a:r>
              <a:rPr lang="en-GB" sz="3600" b="1" dirty="0" err="1">
                <a:solidFill>
                  <a:srgbClr val="076396"/>
                </a:solidFill>
              </a:rPr>
              <a:t>Wyzwania</a:t>
            </a:r>
            <a:r>
              <a:rPr lang="en-GB" sz="3600" b="1" dirty="0">
                <a:solidFill>
                  <a:srgbClr val="076396"/>
                </a:solidFill>
              </a:rPr>
              <a:t> </a:t>
            </a:r>
            <a:r>
              <a:rPr lang="en-GB" sz="3600" b="1" dirty="0" err="1">
                <a:solidFill>
                  <a:srgbClr val="076396"/>
                </a:solidFill>
              </a:rPr>
              <a:t>związane</a:t>
            </a:r>
            <a:r>
              <a:rPr lang="en-GB" sz="3600" b="1" dirty="0">
                <a:solidFill>
                  <a:srgbClr val="076396"/>
                </a:solidFill>
              </a:rPr>
              <a:t> </a:t>
            </a:r>
            <a:br>
              <a:rPr lang="pl-PL" sz="3600" b="1" dirty="0">
                <a:solidFill>
                  <a:srgbClr val="076396"/>
                </a:solidFill>
              </a:rPr>
            </a:br>
            <a:r>
              <a:rPr lang="en-GB" sz="3600" b="1" dirty="0">
                <a:solidFill>
                  <a:srgbClr val="076396"/>
                </a:solidFill>
              </a:rPr>
              <a:t>z </a:t>
            </a:r>
            <a:r>
              <a:rPr lang="en-GB" sz="3600" b="1" dirty="0" err="1">
                <a:solidFill>
                  <a:srgbClr val="076396"/>
                </a:solidFill>
              </a:rPr>
              <a:t>rozwojem</a:t>
            </a:r>
            <a:r>
              <a:rPr lang="pl-PL" sz="3600" b="1" dirty="0">
                <a:solidFill>
                  <a:srgbClr val="076396"/>
                </a:solidFill>
              </a:rPr>
              <a:t> </a:t>
            </a:r>
            <a:r>
              <a:rPr lang="en-GB" sz="3600" b="1" dirty="0" err="1">
                <a:solidFill>
                  <a:srgbClr val="076396"/>
                </a:solidFill>
              </a:rPr>
              <a:t>sztucznej</a:t>
            </a:r>
            <a:r>
              <a:rPr lang="en-GB" sz="3600" b="1" dirty="0">
                <a:solidFill>
                  <a:srgbClr val="076396"/>
                </a:solidFill>
              </a:rPr>
              <a:t> </a:t>
            </a:r>
            <a:r>
              <a:rPr lang="en-GB" sz="3600" b="1" dirty="0" err="1">
                <a:solidFill>
                  <a:srgbClr val="076396"/>
                </a:solidFill>
              </a:rPr>
              <a:t>inteligencji</a:t>
            </a:r>
            <a:r>
              <a:rPr lang="pl-PL" sz="3600" b="1" dirty="0">
                <a:solidFill>
                  <a:srgbClr val="076396"/>
                </a:solidFill>
              </a:rPr>
              <a:t>.</a:t>
            </a:r>
            <a:endParaRPr lang="en-GB" sz="3600" b="1" dirty="0">
              <a:solidFill>
                <a:srgbClr val="076396"/>
              </a:solidFill>
            </a:endParaRPr>
          </a:p>
          <a:p>
            <a:pPr>
              <a:lnSpc>
                <a:spcPct val="90000"/>
              </a:lnSpc>
            </a:pPr>
            <a:endParaRPr lang="en-GB" sz="3600" b="1" dirty="0">
              <a:solidFill>
                <a:srgbClr val="076396"/>
              </a:solidFill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1CF1D3-6AF5-FCD9-5EEE-0AFDAC7B7334}"/>
              </a:ext>
            </a:extLst>
          </p:cNvPr>
          <p:cNvSpPr txBox="1"/>
          <p:nvPr/>
        </p:nvSpPr>
        <p:spPr>
          <a:xfrm>
            <a:off x="358090" y="379334"/>
            <a:ext cx="11814031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sz="2800" dirty="0">
                <a:effectLst/>
              </a:rPr>
              <a:t>III </a:t>
            </a:r>
            <a:r>
              <a:rPr lang="en-GB" sz="2800" dirty="0" err="1">
                <a:effectLst/>
              </a:rPr>
              <a:t>Ogólnopolska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Konferencja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Komisji</a:t>
            </a:r>
            <a:r>
              <a:rPr lang="en-GB" sz="2800" dirty="0">
                <a:effectLst/>
              </a:rPr>
              <a:t> ds. </a:t>
            </a:r>
            <a:r>
              <a:rPr lang="en-GB" sz="2800" dirty="0" err="1">
                <a:effectLst/>
              </a:rPr>
              <a:t>Wydawnictw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Naukowych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przy</a:t>
            </a:r>
            <a:r>
              <a:rPr lang="en-GB" sz="2800" dirty="0">
                <a:effectLst/>
              </a:rPr>
              <a:t> KRASP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FD5D4E-BF6E-23BA-6A11-1CD3395AEE32}"/>
              </a:ext>
            </a:extLst>
          </p:cNvPr>
          <p:cNvSpPr txBox="1"/>
          <p:nvPr/>
        </p:nvSpPr>
        <p:spPr>
          <a:xfrm>
            <a:off x="363375" y="2908709"/>
            <a:ext cx="9912484" cy="76944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sz="4400" dirty="0" err="1">
                <a:effectLst/>
              </a:rPr>
              <a:t>Dziękuję</a:t>
            </a:r>
            <a:r>
              <a:rPr lang="en-GB" sz="4400" dirty="0">
                <a:effectLst/>
              </a:rPr>
              <a:t> za </a:t>
            </a:r>
            <a:r>
              <a:rPr lang="en-GB" sz="4400" dirty="0" err="1">
                <a:effectLst/>
              </a:rPr>
              <a:t>uwagę</a:t>
            </a:r>
            <a:endParaRPr lang="en-GB" sz="4400" dirty="0">
              <a:effectLst/>
            </a:endParaRP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96C5C1C-5BB2-99C1-035F-5C9FF687CD4F}"/>
              </a:ext>
            </a:extLst>
          </p:cNvPr>
          <p:cNvCxnSpPr/>
          <p:nvPr/>
        </p:nvCxnSpPr>
        <p:spPr>
          <a:xfrm>
            <a:off x="358090" y="980377"/>
            <a:ext cx="11081638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401DC4A-3974-A9D1-9B75-7FE70B84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7344" y="6014464"/>
            <a:ext cx="11617311" cy="6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98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22B9-17C6-BB44-AFE5-F5A13A2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18" y="6123565"/>
            <a:ext cx="10384856" cy="341632"/>
          </a:xfrm>
        </p:spPr>
        <p:txBody>
          <a:bodyPr/>
          <a:lstStyle/>
          <a:p>
            <a:r>
              <a:rPr lang="pl-PL" sz="1800">
                <a:hlinkClick r:id="rId2"/>
              </a:rPr>
              <a:t>https://bmcresnotes.biomedcentral.com/articles/10.1186/s13104-022-06080-6/tables/1</a:t>
            </a:r>
            <a:r>
              <a:rPr lang="pl-PL" sz="1800"/>
              <a:t>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4E02F3C-0B47-2EE0-6945-E4BCFB173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52" y="520883"/>
            <a:ext cx="11024381" cy="531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8318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22B9-17C6-BB44-AFE5-F5A13A2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40" y="6088055"/>
            <a:ext cx="10384856" cy="341632"/>
          </a:xfrm>
        </p:spPr>
        <p:txBody>
          <a:bodyPr/>
          <a:lstStyle/>
          <a:p>
            <a:r>
              <a:rPr lang="pl-PL" sz="1800">
                <a:hlinkClick r:id="rId2"/>
              </a:rPr>
              <a:t>https://www.niso.org/standards-committees/crec</a:t>
            </a:r>
            <a:r>
              <a:rPr lang="pl-PL" sz="1800"/>
              <a:t> </a:t>
            </a:r>
            <a:endParaRPr lang="pl-PL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FA0C009-78BB-6892-7B7A-C989DD21C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68" y="301842"/>
            <a:ext cx="11032662" cy="538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3912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22B9-17C6-BB44-AFE5-F5A13A2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62" y="6134584"/>
            <a:ext cx="10384856" cy="341632"/>
          </a:xfrm>
        </p:spPr>
        <p:txBody>
          <a:bodyPr/>
          <a:lstStyle/>
          <a:p>
            <a:r>
              <a:rPr lang="pl-PL" sz="1800">
                <a:hlinkClick r:id="rId2"/>
              </a:rPr>
              <a:t>https://www.niso.org/standards-committees/peer-review-terminology</a:t>
            </a:r>
            <a:r>
              <a:rPr lang="pl-PL" sz="1800"/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C6CCC5D-EFAA-47E0-D908-21CAF3300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07" y="262393"/>
            <a:ext cx="10810854" cy="587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440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9E3C31-E06A-CB4E-B431-CDE84DA4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31" y="6147126"/>
            <a:ext cx="10384856" cy="341632"/>
          </a:xfrm>
        </p:spPr>
        <p:txBody>
          <a:bodyPr/>
          <a:lstStyle/>
          <a:p>
            <a:r>
              <a:rPr lang="pl-PL" sz="1800" dirty="0">
                <a:hlinkClick r:id="rId2"/>
              </a:rPr>
              <a:t>https://www.nature.com/immersive/d41586-023-03017-2/index.html</a:t>
            </a:r>
            <a:r>
              <a:rPr lang="pl-PL" sz="1800" dirty="0"/>
              <a:t> </a:t>
            </a:r>
            <a:endParaRPr lang="en-PL" sz="18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2611379-1390-416C-9213-FDB066185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50" y="510968"/>
            <a:ext cx="10923166" cy="51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4413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22B9-17C6-BB44-AFE5-F5A13A2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72" y="5910132"/>
            <a:ext cx="10384856" cy="341632"/>
          </a:xfrm>
        </p:spPr>
        <p:txBody>
          <a:bodyPr/>
          <a:lstStyle/>
          <a:p>
            <a:r>
              <a:rPr lang="pl-PL" sz="1800">
                <a:hlinkClick r:id="rId2"/>
              </a:rPr>
              <a:t>https://www.nature.com/articles/d41586-023-03464-x</a:t>
            </a:r>
            <a:r>
              <a:rPr lang="pl-PL" sz="1800"/>
              <a:t> </a:t>
            </a:r>
            <a:endParaRPr lang="pl-PL" sz="18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C077D3C-09FA-D5C6-E8DA-2127E618C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4" r="39021"/>
          <a:stretch/>
        </p:blipFill>
        <p:spPr>
          <a:xfrm>
            <a:off x="372859" y="381740"/>
            <a:ext cx="6107839" cy="541266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0D5E5B5-AAFF-20CD-1B2B-FABDD0412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351" y="163590"/>
            <a:ext cx="4008347" cy="306988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9A05269-23E6-084E-4588-909AE57603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02"/>
          <a:stretch/>
        </p:blipFill>
        <p:spPr>
          <a:xfrm>
            <a:off x="7473747" y="3166694"/>
            <a:ext cx="4137863" cy="32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9995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59609FA3-B021-1637-253F-DF6BEDFC0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0" r="3469"/>
          <a:stretch/>
        </p:blipFill>
        <p:spPr>
          <a:xfrm>
            <a:off x="399497" y="118790"/>
            <a:ext cx="8833281" cy="565613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F5A8E43-4751-1FA9-D3EA-BA90FA370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048" y="3390275"/>
            <a:ext cx="6836648" cy="280608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22B9-17C6-BB44-AFE5-F5A13A2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25" y="6196362"/>
            <a:ext cx="10384856" cy="327782"/>
          </a:xfrm>
        </p:spPr>
        <p:txBody>
          <a:bodyPr/>
          <a:lstStyle/>
          <a:p>
            <a:r>
              <a:rPr lang="pl-PL" sz="1700">
                <a:hlinkClick r:id="rId4"/>
              </a:rPr>
              <a:t>https://publicationethics.org/resources/flowcharts/multi-article-paper-mill</a:t>
            </a:r>
            <a:r>
              <a:rPr lang="pl-PL" sz="1700"/>
              <a:t> </a:t>
            </a:r>
            <a:endParaRPr lang="pl-PL" sz="1700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2AF4126A-89A6-395C-84FA-8F8EEF5F4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302" y="1233993"/>
            <a:ext cx="4329052" cy="193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0067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22B9-17C6-BB44-AFE5-F5A13A2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570" y="6125706"/>
            <a:ext cx="10384856" cy="341632"/>
          </a:xfrm>
        </p:spPr>
        <p:txBody>
          <a:bodyPr/>
          <a:lstStyle/>
          <a:p>
            <a:r>
              <a:rPr lang="pl-PL" sz="1800">
                <a:hlinkClick r:id="rId2"/>
              </a:rPr>
              <a:t>https://www.stm-assoc.org/stm-integrity-hub-launches-new-research-integrity-tool/</a:t>
            </a:r>
            <a:r>
              <a:rPr lang="pl-PL" sz="1800"/>
              <a:t>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2037417-0BB5-6B29-CEBC-FED5C73ED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72" y="120832"/>
            <a:ext cx="9243758" cy="5556437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ABBE0EA-F522-0D32-7EFE-6909C10D1303}"/>
              </a:ext>
            </a:extLst>
          </p:cNvPr>
          <p:cNvSpPr txBox="1"/>
          <p:nvPr/>
        </p:nvSpPr>
        <p:spPr>
          <a:xfrm>
            <a:off x="339570" y="782105"/>
            <a:ext cx="101449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International Association of Scientific, Technical, and Medical Publishers</a:t>
            </a:r>
          </a:p>
        </p:txBody>
      </p:sp>
    </p:spTree>
    <p:extLst>
      <p:ext uri="{BB962C8B-B14F-4D97-AF65-F5344CB8AC3E}">
        <p14:creationId xmlns:p14="http://schemas.microsoft.com/office/powerpoint/2010/main" val="151638831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722B9-17C6-BB44-AFE5-F5A13A22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38" y="6152336"/>
            <a:ext cx="11886462" cy="301729"/>
          </a:xfrm>
        </p:spPr>
        <p:txBody>
          <a:bodyPr/>
          <a:lstStyle/>
          <a:p>
            <a:r>
              <a:rPr lang="pl-PL" sz="1750">
                <a:hlinkClick r:id="rId2"/>
              </a:rPr>
              <a:t>https://www.stm-assoc.org/integrity-hub-continues-to-gain-momentum-with-inclusion-of-pubpeer-database-in-screening-tool/</a:t>
            </a:r>
            <a:r>
              <a:rPr lang="pl-PL" sz="1750"/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158ADE2-1A6E-CEC6-4248-E8D993423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17" y="159800"/>
            <a:ext cx="8043362" cy="570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3245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wk2022">
      <a:dk1>
        <a:srgbClr val="000000"/>
      </a:dk1>
      <a:lt1>
        <a:srgbClr val="FFFFFF"/>
      </a:lt1>
      <a:dk2>
        <a:srgbClr val="000000"/>
      </a:dk2>
      <a:lt2>
        <a:srgbClr val="EDEDED"/>
      </a:lt2>
      <a:accent1>
        <a:srgbClr val="007AC3"/>
      </a:accent1>
      <a:accent2>
        <a:srgbClr val="A6D1EA"/>
      </a:accent2>
      <a:accent3>
        <a:srgbClr val="85BC20"/>
      </a:accent3>
      <a:accent4>
        <a:srgbClr val="C2DD90"/>
      </a:accent4>
      <a:accent5>
        <a:srgbClr val="E5202E"/>
      </a:accent5>
      <a:accent6>
        <a:srgbClr val="FAD2D5"/>
      </a:accent6>
      <a:hlink>
        <a:srgbClr val="007AC3"/>
      </a:hlink>
      <a:folHlink>
        <a:srgbClr val="007AC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1E5E24EF965A44A26004E152EDF337" ma:contentTypeVersion="19" ma:contentTypeDescription="Utwórz nowy dokument." ma:contentTypeScope="" ma:versionID="3820ea0991a9c02c0c2fc6ef5af35f27">
  <xsd:schema xmlns:xsd="http://www.w3.org/2001/XMLSchema" xmlns:xs="http://www.w3.org/2001/XMLSchema" xmlns:p="http://schemas.microsoft.com/office/2006/metadata/properties" xmlns:ns2="165720f0-763f-45bf-ac94-0b01f5e6673c" xmlns:ns3="807dd5ea-eccf-4f6b-a93a-70f3b19cfd8b" targetNamespace="http://schemas.microsoft.com/office/2006/metadata/properties" ma:root="true" ma:fieldsID="7277c84ed1cc761af62e34f0ed62e035" ns2:_="" ns3:_="">
    <xsd:import namespace="165720f0-763f-45bf-ac94-0b01f5e6673c"/>
    <xsd:import namespace="807dd5ea-eccf-4f6b-a93a-70f3b19cfd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fu7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720f0-763f-45bf-ac94-0b01f5e66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fu7s" ma:index="20" nillable="true" ma:displayName="Data i godzina" ma:internalName="fu7s">
      <xsd:simpleType>
        <xsd:restriction base="dms:DateTim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Tagi obrazów" ma:readOnly="false" ma:fieldId="{5cf76f15-5ced-4ddc-b409-7134ff3c332f}" ma:taxonomyMulti="true" ma:sspId="e202bf10-4f99-490d-b6a4-1cff37ab84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dd5ea-eccf-4f6b-a93a-70f3b19cfd8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6053fd6-496d-412d-b93d-492b19f6cf48}" ma:internalName="TaxCatchAll" ma:showField="CatchAllData" ma:web="807dd5ea-eccf-4f6b-a93a-70f3b19cf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7dd5ea-eccf-4f6b-a93a-70f3b19cfd8b" xsi:nil="true"/>
    <lcf76f155ced4ddcb4097134ff3c332f xmlns="165720f0-763f-45bf-ac94-0b01f5e6673c">
      <Terms xmlns="http://schemas.microsoft.com/office/infopath/2007/PartnerControls"/>
    </lcf76f155ced4ddcb4097134ff3c332f>
    <fu7s xmlns="165720f0-763f-45bf-ac94-0b01f5e6673c" xsi:nil="true"/>
  </documentManagement>
</p:properties>
</file>

<file path=customXml/itemProps1.xml><?xml version="1.0" encoding="utf-8"?>
<ds:datastoreItem xmlns:ds="http://schemas.openxmlformats.org/officeDocument/2006/customXml" ds:itemID="{E71934DF-BC85-47CD-B54D-E600DD6D8B81}"/>
</file>

<file path=customXml/itemProps2.xml><?xml version="1.0" encoding="utf-8"?>
<ds:datastoreItem xmlns:ds="http://schemas.openxmlformats.org/officeDocument/2006/customXml" ds:itemID="{A4E4B97E-38D9-41D4-B514-D9154AB179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BEFA73-A4B2-473F-BD14-573C7029BD66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49b5eae-ef94-4eeb-b77a-877d2ed6d6ea"/>
    <ds:schemaRef ds:uri="http://purl.org/dc/terms/"/>
    <ds:schemaRef ds:uri="http://schemas.openxmlformats.org/package/2006/metadata/core-properties"/>
    <ds:schemaRef ds:uri="446df9b2-a0ad-462b-a923-d9e164ac690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6130</TotalTime>
  <Words>354</Words>
  <Application>Microsoft Office PowerPoint</Application>
  <PresentationFormat>Panoramiczny</PresentationFormat>
  <Paragraphs>32</Paragraphs>
  <Slides>21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Małgorzata Adamczak</cp:lastModifiedBy>
  <cp:revision>112</cp:revision>
  <dcterms:created xsi:type="dcterms:W3CDTF">2018-02-16T11:18:13Z</dcterms:created>
  <dcterms:modified xsi:type="dcterms:W3CDTF">2023-11-15T06:24:47Z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0x010100A31E5E24EF965A44A26004E152EDF337</vt:lpwstr>
  </property>
</Properties>
</file>