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10"/>
  </p:notesMasterIdLst>
  <p:handoutMasterIdLst>
    <p:handoutMasterId r:id="rId11"/>
  </p:handoutMasterIdLst>
  <p:sldIdLst>
    <p:sldId id="278" r:id="rId5"/>
    <p:sldId id="276" r:id="rId6"/>
    <p:sldId id="281" r:id="rId7"/>
    <p:sldId id="282" r:id="rId8"/>
    <p:sldId id="28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7CC33B-F173-1410-E009-4CECBC131929}" name="Licbarska, Elżbieta" initials="LE" userId="S::Elzbieta.Licbarska@wolterskluwer.com::46dc7f96-77dd-4e30-98d2-5af3abc880c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żbieta Licbarska" initials="LE" lastIdx="1" clrIdx="0"/>
  <p:cmAuthor id="2" name="Licbarska, Elżbieta" initials="LE" lastIdx="6" clrIdx="1">
    <p:extLst>
      <p:ext uri="{19B8F6BF-5375-455C-9EA6-DF929625EA0E}">
        <p15:presenceInfo xmlns:p15="http://schemas.microsoft.com/office/powerpoint/2012/main" userId="S-1-5-21-1328165901-2114521424-1153127641-156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3"/>
    <a:srgbClr val="0064A8"/>
    <a:srgbClr val="F8F8F8"/>
    <a:srgbClr val="626571"/>
    <a:srgbClr val="F6851E"/>
    <a:srgbClr val="272B47"/>
    <a:srgbClr val="78AC30"/>
    <a:srgbClr val="005562"/>
    <a:srgbClr val="019991"/>
    <a:srgbClr val="089B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/>
    <p:restoredTop sz="94677"/>
  </p:normalViewPr>
  <p:slideViewPr>
    <p:cSldViewPr snapToGrid="0" snapToObjects="1">
      <p:cViewPr varScale="1">
        <p:scale>
          <a:sx n="95" d="100"/>
          <a:sy n="95" d="100"/>
        </p:scale>
        <p:origin x="34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36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0" i="0" u="none" strike="noStrike" baseline="0" dirty="0">
                <a:effectLst/>
              </a:rPr>
              <a:t>Suma udziałów publikacyjnych w czasopismach z danej klasy punktowej </a:t>
            </a:r>
            <a:endParaRPr lang="pl-PL" dirty="0"/>
          </a:p>
        </c:rich>
      </c:tx>
      <c:layout>
        <c:manualLayout>
          <c:xMode val="edge"/>
          <c:yMode val="edge"/>
          <c:x val="0.16628965517241379"/>
          <c:y val="2.4539877300613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Ek 3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Pc = 200</c:v>
                </c:pt>
                <c:pt idx="1">
                  <c:v>Pc = 140</c:v>
                </c:pt>
                <c:pt idx="2">
                  <c:v>Pc = 100</c:v>
                </c:pt>
                <c:pt idx="3">
                  <c:v>Pc = 70</c:v>
                </c:pt>
                <c:pt idx="4">
                  <c:v>Pc = 40</c:v>
                </c:pt>
                <c:pt idx="5">
                  <c:v>Pc = 20</c:v>
                </c:pt>
                <c:pt idx="6">
                  <c:v>Pc = 5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76</c:v>
                </c:pt>
                <c:pt idx="1">
                  <c:v>243</c:v>
                </c:pt>
                <c:pt idx="2">
                  <c:v>223</c:v>
                </c:pt>
                <c:pt idx="3">
                  <c:v>203.05</c:v>
                </c:pt>
                <c:pt idx="4">
                  <c:v>142.83000000000001</c:v>
                </c:pt>
                <c:pt idx="5">
                  <c:v>173.5</c:v>
                </c:pt>
                <c:pt idx="6">
                  <c:v>299.14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19-4B9A-8E2F-00458D62185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Ek 4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Pc = 200</c:v>
                </c:pt>
                <c:pt idx="1">
                  <c:v>Pc = 140</c:v>
                </c:pt>
                <c:pt idx="2">
                  <c:v>Pc = 100</c:v>
                </c:pt>
                <c:pt idx="3">
                  <c:v>Pc = 70</c:v>
                </c:pt>
                <c:pt idx="4">
                  <c:v>Pc = 40</c:v>
                </c:pt>
                <c:pt idx="5">
                  <c:v>Pc = 20</c:v>
                </c:pt>
                <c:pt idx="6">
                  <c:v>Pc = 5</c:v>
                </c:pt>
              </c:strCache>
            </c:strRef>
          </c:cat>
          <c:val>
            <c:numRef>
              <c:f>Arkusz1!$C$2:$C$8</c:f>
              <c:numCache>
                <c:formatCode>General</c:formatCode>
                <c:ptCount val="7"/>
                <c:pt idx="0">
                  <c:v>75</c:v>
                </c:pt>
                <c:pt idx="1">
                  <c:v>288</c:v>
                </c:pt>
                <c:pt idx="2">
                  <c:v>284</c:v>
                </c:pt>
                <c:pt idx="3">
                  <c:v>214.26</c:v>
                </c:pt>
                <c:pt idx="4">
                  <c:v>167.06</c:v>
                </c:pt>
                <c:pt idx="5">
                  <c:v>179.99</c:v>
                </c:pt>
                <c:pt idx="6">
                  <c:v>323.31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19-4B9A-8E2F-00458D62185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Ek 5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Pc = 200</c:v>
                </c:pt>
                <c:pt idx="1">
                  <c:v>Pc = 140</c:v>
                </c:pt>
                <c:pt idx="2">
                  <c:v>Pc = 100</c:v>
                </c:pt>
                <c:pt idx="3">
                  <c:v>Pc = 70</c:v>
                </c:pt>
                <c:pt idx="4">
                  <c:v>Pc = 40</c:v>
                </c:pt>
                <c:pt idx="5">
                  <c:v>Pc = 20</c:v>
                </c:pt>
                <c:pt idx="6">
                  <c:v>Pc = 5</c:v>
                </c:pt>
              </c:strCache>
            </c:strRef>
          </c:cat>
          <c:val>
            <c:numRef>
              <c:f>Arkusz1!$D$2:$D$8</c:f>
              <c:numCache>
                <c:formatCode>General</c:formatCode>
                <c:ptCount val="7"/>
                <c:pt idx="0">
                  <c:v>104</c:v>
                </c:pt>
                <c:pt idx="1">
                  <c:v>388.5</c:v>
                </c:pt>
                <c:pt idx="2">
                  <c:v>365</c:v>
                </c:pt>
                <c:pt idx="3">
                  <c:v>277.04000000000002</c:v>
                </c:pt>
                <c:pt idx="4">
                  <c:v>181.83</c:v>
                </c:pt>
                <c:pt idx="5">
                  <c:v>190.05</c:v>
                </c:pt>
                <c:pt idx="6">
                  <c:v>340.58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19-4B9A-8E2F-00458D62185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Ek 6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Pc = 200</c:v>
                </c:pt>
                <c:pt idx="1">
                  <c:v>Pc = 140</c:v>
                </c:pt>
                <c:pt idx="2">
                  <c:v>Pc = 100</c:v>
                </c:pt>
                <c:pt idx="3">
                  <c:v>Pc = 70</c:v>
                </c:pt>
                <c:pt idx="4">
                  <c:v>Pc = 40</c:v>
                </c:pt>
                <c:pt idx="5">
                  <c:v>Pc = 20</c:v>
                </c:pt>
                <c:pt idx="6">
                  <c:v>Pc = 5</c:v>
                </c:pt>
              </c:strCache>
            </c:strRef>
          </c:cat>
          <c:val>
            <c:numRef>
              <c:f>Arkusz1!$E$2:$E$8</c:f>
              <c:numCache>
                <c:formatCode>General</c:formatCode>
                <c:ptCount val="7"/>
                <c:pt idx="0">
                  <c:v>119</c:v>
                </c:pt>
                <c:pt idx="1">
                  <c:v>509.17</c:v>
                </c:pt>
                <c:pt idx="2">
                  <c:v>438</c:v>
                </c:pt>
                <c:pt idx="3">
                  <c:v>306.79000000000002</c:v>
                </c:pt>
                <c:pt idx="4">
                  <c:v>199.25</c:v>
                </c:pt>
                <c:pt idx="5">
                  <c:v>208.78</c:v>
                </c:pt>
                <c:pt idx="6">
                  <c:v>346.82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19-4B9A-8E2F-00458D62185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Ek 7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Arkusz1!$A$2:$A$8</c:f>
              <c:strCache>
                <c:ptCount val="7"/>
                <c:pt idx="0">
                  <c:v>Pc = 200</c:v>
                </c:pt>
                <c:pt idx="1">
                  <c:v>Pc = 140</c:v>
                </c:pt>
                <c:pt idx="2">
                  <c:v>Pc = 100</c:v>
                </c:pt>
                <c:pt idx="3">
                  <c:v>Pc = 70</c:v>
                </c:pt>
                <c:pt idx="4">
                  <c:v>Pc = 40</c:v>
                </c:pt>
                <c:pt idx="5">
                  <c:v>Pc = 20</c:v>
                </c:pt>
                <c:pt idx="6">
                  <c:v>Pc = 5</c:v>
                </c:pt>
              </c:strCache>
            </c:strRef>
          </c:cat>
          <c:val>
            <c:numRef>
              <c:f>Arkusz1!$F$2:$F$8</c:f>
              <c:numCache>
                <c:formatCode>General</c:formatCode>
                <c:ptCount val="7"/>
                <c:pt idx="0">
                  <c:v>124</c:v>
                </c:pt>
                <c:pt idx="1">
                  <c:v>598</c:v>
                </c:pt>
                <c:pt idx="2">
                  <c:v>648</c:v>
                </c:pt>
                <c:pt idx="3">
                  <c:v>357.79</c:v>
                </c:pt>
                <c:pt idx="4">
                  <c:v>263.54000000000002</c:v>
                </c:pt>
                <c:pt idx="5">
                  <c:v>82.77</c:v>
                </c:pt>
                <c:pt idx="6">
                  <c:v>277.19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19-4B9A-8E2F-00458D621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832744"/>
        <c:axId val="598824544"/>
      </c:barChart>
      <c:catAx>
        <c:axId val="598832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98824544"/>
        <c:crosses val="autoZero"/>
        <c:auto val="1"/>
        <c:lblAlgn val="ctr"/>
        <c:lblOffset val="100"/>
        <c:noMultiLvlLbl val="0"/>
      </c:catAx>
      <c:valAx>
        <c:axId val="59882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98832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F544C-CD1D-B742-9C5A-A8E2AE2155E3}" type="datetimeFigureOut">
              <a:rPr lang="pl-PL" smtClean="0"/>
              <a:t>16 lis 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3001-476A-6947-81D2-70BBBD920B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160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1C729-D28D-234E-902F-E03BA069784C}" type="datetimeFigureOut">
              <a:rPr lang="pl-PL" smtClean="0"/>
              <a:t>16 lis 2023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6DBE9-0B2C-4D4B-A1D7-6730623173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302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/>
              <a:t>Systemowe wsparcie RODO w sektorze publicznym.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61482-768A-4836-985F-A1DCEB1797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55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10E2F23-3B9C-1B49-8A5A-96081DA54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16507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A7CC463-BE64-5047-84F9-D07FB42FD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5853"/>
            <a:ext cx="10384856" cy="16507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41AAFC-2982-D744-BE16-E9E99F050569}"/>
              </a:ext>
            </a:extLst>
          </p:cNvPr>
          <p:cNvSpPr/>
          <p:nvPr userDrawn="1"/>
        </p:nvSpPr>
        <p:spPr>
          <a:xfrm>
            <a:off x="0" y="6520940"/>
            <a:ext cx="12192000" cy="337060"/>
          </a:xfrm>
          <a:prstGeom prst="rect">
            <a:avLst/>
          </a:prstGeom>
          <a:solidFill>
            <a:srgbClr val="E6EA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2C7DA1-3381-B84E-8E87-916C35849CEB}"/>
              </a:ext>
            </a:extLst>
          </p:cNvPr>
          <p:cNvSpPr/>
          <p:nvPr userDrawn="1"/>
        </p:nvSpPr>
        <p:spPr>
          <a:xfrm>
            <a:off x="0" y="0"/>
            <a:ext cx="281992" cy="812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16A439-90C6-4D4B-9273-9B19BC5919FB}"/>
              </a:ext>
            </a:extLst>
          </p:cNvPr>
          <p:cNvSpPr/>
          <p:nvPr userDrawn="1"/>
        </p:nvSpPr>
        <p:spPr>
          <a:xfrm>
            <a:off x="11223056" y="6520940"/>
            <a:ext cx="968941" cy="3370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180079-DAB5-2542-BF90-4BFB6F5B51F5}"/>
              </a:ext>
            </a:extLst>
          </p:cNvPr>
          <p:cNvSpPr/>
          <p:nvPr userDrawn="1"/>
        </p:nvSpPr>
        <p:spPr>
          <a:xfrm>
            <a:off x="281993" y="6566360"/>
            <a:ext cx="85330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b="0" dirty="0">
                <a:solidFill>
                  <a:schemeClr val="tx1"/>
                </a:solidFill>
              </a:rPr>
              <a:t>Nowoczesne (cyfrowe) publikowanie naukowe jako element systemu ewaluacji nauki </a:t>
            </a:r>
            <a:r>
              <a:rPr lang="pl-PL" sz="1000" b="1" dirty="0">
                <a:solidFill>
                  <a:schemeClr val="accent1"/>
                </a:solidFill>
              </a:rPr>
              <a:t>• </a:t>
            </a:r>
            <a:r>
              <a:rPr lang="pl-PL" sz="1000" b="0" dirty="0">
                <a:solidFill>
                  <a:schemeClr val="accent1"/>
                </a:solidFill>
              </a:rPr>
              <a:t>16 listopada 2023 r</a:t>
            </a:r>
            <a:r>
              <a:rPr lang="pl-PL" sz="1000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499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edukacja-i-nauka/nowe-rozszerzone-wykazy-czasopism-naukowych-i-recenzowanych-materialow-z-konferencji-miedzynarodowych-oraz-wydawnictw-monografii-naukowych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ue and white network&#10;&#10;Description automatically generated with medium confidence">
            <a:extLst>
              <a:ext uri="{FF2B5EF4-FFF2-40B4-BE49-F238E27FC236}">
                <a16:creationId xmlns:a16="http://schemas.microsoft.com/office/drawing/2014/main" id="{4F7C7013-8E17-33EC-0832-3A47DFC59F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403" t="5027" r="-41091" b="4544"/>
          <a:stretch/>
        </p:blipFill>
        <p:spPr>
          <a:xfrm flipH="1">
            <a:off x="19878" y="0"/>
            <a:ext cx="12192000" cy="5762130"/>
          </a:xfrm>
          <a:prstGeom prst="rect">
            <a:avLst/>
          </a:prstGeom>
          <a:solidFill>
            <a:srgbClr val="F8F8F8"/>
          </a:solidFill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B0F79DC-BCB8-CF84-7AAC-D9CAD34BE9DB}"/>
              </a:ext>
            </a:extLst>
          </p:cNvPr>
          <p:cNvSpPr txBox="1"/>
          <p:nvPr/>
        </p:nvSpPr>
        <p:spPr>
          <a:xfrm>
            <a:off x="363374" y="1268701"/>
            <a:ext cx="11076353" cy="2751522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4800" b="1" dirty="0">
                <a:solidFill>
                  <a:srgbClr val="076396"/>
                </a:solidFill>
                <a:effectLst/>
              </a:rPr>
              <a:t>Od fasadowej internacjonalizacji do</a:t>
            </a:r>
            <a:br>
              <a:rPr lang="pl-PL" sz="4800" b="1" dirty="0">
                <a:solidFill>
                  <a:srgbClr val="076396"/>
                </a:solidFill>
                <a:effectLst/>
              </a:rPr>
            </a:br>
            <a:r>
              <a:rPr lang="pl-PL" sz="4800" b="1" dirty="0">
                <a:solidFill>
                  <a:srgbClr val="076396"/>
                </a:solidFill>
                <a:effectLst/>
              </a:rPr>
              <a:t>rzeczywistej europeizacji polskiej nauki:</a:t>
            </a:r>
            <a:br>
              <a:rPr lang="pl-PL" sz="4800" b="1" dirty="0">
                <a:solidFill>
                  <a:srgbClr val="076396"/>
                </a:solidFill>
                <a:effectLst/>
              </a:rPr>
            </a:br>
            <a:r>
              <a:rPr lang="pl-PL" sz="4800" b="1" dirty="0">
                <a:solidFill>
                  <a:srgbClr val="076396"/>
                </a:solidFill>
                <a:effectLst/>
              </a:rPr>
              <a:t>Studium przypadku parametryzacji publikacji naukowych</a:t>
            </a:r>
            <a:endParaRPr lang="en-GB" sz="4800" b="1" dirty="0">
              <a:solidFill>
                <a:srgbClr val="076396"/>
              </a:solidFill>
              <a:effectLst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5EFDE4-3E52-B1F3-8DE5-1A4337761A73}"/>
              </a:ext>
            </a:extLst>
          </p:cNvPr>
          <p:cNvSpPr txBox="1"/>
          <p:nvPr/>
        </p:nvSpPr>
        <p:spPr>
          <a:xfrm>
            <a:off x="358090" y="379334"/>
            <a:ext cx="11814031" cy="52322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2800" dirty="0">
                <a:effectLst/>
              </a:rPr>
              <a:t>III </a:t>
            </a:r>
            <a:r>
              <a:rPr lang="en-GB" sz="2800" dirty="0" err="1">
                <a:effectLst/>
              </a:rPr>
              <a:t>Ogólnopolska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Konferencja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Komisji</a:t>
            </a:r>
            <a:r>
              <a:rPr lang="en-GB" sz="2800" dirty="0">
                <a:effectLst/>
              </a:rPr>
              <a:t> ds. </a:t>
            </a:r>
            <a:r>
              <a:rPr lang="en-GB" sz="2800" dirty="0" err="1">
                <a:effectLst/>
              </a:rPr>
              <a:t>Wydawnictw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Naukowych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przy</a:t>
            </a:r>
            <a:r>
              <a:rPr lang="en-GB" sz="2800" dirty="0">
                <a:effectLst/>
              </a:rPr>
              <a:t> KRASP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70F429-E481-C8DF-BEC8-5B17617C044C}"/>
              </a:ext>
            </a:extLst>
          </p:cNvPr>
          <p:cNvSpPr txBox="1"/>
          <p:nvPr/>
        </p:nvSpPr>
        <p:spPr>
          <a:xfrm>
            <a:off x="363375" y="4158550"/>
            <a:ext cx="9912484" cy="58477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3200" dirty="0">
                <a:effectLst/>
              </a:rPr>
              <a:t>Leszek </a:t>
            </a:r>
            <a:r>
              <a:rPr lang="en-GB" sz="3200" dirty="0" err="1">
                <a:effectLst/>
              </a:rPr>
              <a:t>Stypułkowski</a:t>
            </a:r>
            <a:endParaRPr lang="en-GB" sz="3200" dirty="0">
              <a:effectLst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946D956-ADB3-5448-4399-8665F317437D}"/>
              </a:ext>
            </a:extLst>
          </p:cNvPr>
          <p:cNvCxnSpPr/>
          <p:nvPr/>
        </p:nvCxnSpPr>
        <p:spPr>
          <a:xfrm>
            <a:off x="358090" y="980377"/>
            <a:ext cx="11081638" cy="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45B7874-23BC-6055-4683-080F3D82347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7344" y="6014464"/>
            <a:ext cx="11617311" cy="61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5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9E3C31-E06A-CB4E-B431-CDE84DA4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989" y="5860869"/>
            <a:ext cx="10384856" cy="54483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*Źródło: </a:t>
            </a: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https://www.gov.pl/web/edukacja-i-nauka/nowe-rozszerzone-wykazy-czasopism-naukowych-i-recenzowanych-materialow-z-konferencji-miedzynarodowych-oraz-wydawnictw-monografii-naukowych</a:t>
            </a: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C0526C-7575-4C47-AB17-2EFC704CD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780"/>
            <a:ext cx="11353800" cy="867930"/>
          </a:xfrm>
        </p:spPr>
        <p:txBody>
          <a:bodyPr/>
          <a:lstStyle/>
          <a:p>
            <a:r>
              <a:rPr lang="pl-PL" sz="2800" dirty="0"/>
              <a:t>Polskie czasopisma naukowe na wykazie z 2019 roku*</a:t>
            </a:r>
            <a:br>
              <a:rPr lang="pl-PL" sz="2800" dirty="0"/>
            </a:br>
            <a:endParaRPr lang="en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218F807-2A3D-80BB-4762-D97F105C5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055489"/>
              </p:ext>
            </p:extLst>
          </p:nvPr>
        </p:nvGraphicFramePr>
        <p:xfrm>
          <a:off x="1884000" y="1245622"/>
          <a:ext cx="8424000" cy="401321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08000">
                  <a:extLst>
                    <a:ext uri="{9D8B030D-6E8A-4147-A177-3AD203B41FA5}">
                      <a16:colId xmlns:a16="http://schemas.microsoft.com/office/drawing/2014/main" val="1089575219"/>
                    </a:ext>
                  </a:extLst>
                </a:gridCol>
                <a:gridCol w="2808000">
                  <a:extLst>
                    <a:ext uri="{9D8B030D-6E8A-4147-A177-3AD203B41FA5}">
                      <a16:colId xmlns:a16="http://schemas.microsoft.com/office/drawing/2014/main" val="1729284248"/>
                    </a:ext>
                  </a:extLst>
                </a:gridCol>
                <a:gridCol w="2808000">
                  <a:extLst>
                    <a:ext uri="{9D8B030D-6E8A-4147-A177-3AD203B41FA5}">
                      <a16:colId xmlns:a16="http://schemas.microsoft.com/office/drawing/2014/main" val="887754736"/>
                    </a:ext>
                  </a:extLst>
                </a:gridCol>
              </a:tblGrid>
              <a:tr h="5733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Klasa punktowa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polskich czasopism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Procent polskich czasopism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422921"/>
                  </a:ext>
                </a:extLst>
              </a:tr>
              <a:tr h="5733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20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817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67%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400243"/>
                  </a:ext>
                </a:extLst>
              </a:tr>
              <a:tr h="5733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40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244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20%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40405"/>
                  </a:ext>
                </a:extLst>
              </a:tr>
              <a:tr h="5733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125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10%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743256"/>
                  </a:ext>
                </a:extLst>
              </a:tr>
              <a:tr h="5733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29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2%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137243"/>
                  </a:ext>
                </a:extLst>
              </a:tr>
              <a:tr h="5733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140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0%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136603"/>
                  </a:ext>
                </a:extLst>
              </a:tr>
              <a:tr h="5733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suma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1219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100%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03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89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9E3C31-E06A-CB4E-B431-CDE84DA4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989" y="6010525"/>
            <a:ext cx="10384856" cy="299313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pl-PL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Źródło: Model analityczny Index Copernicus; Ek – estymacja kategorii naukowej analizowana na zakończenie każdego kolejnego półrocza okresu objętego ewaluacją </a:t>
            </a:r>
            <a:endParaRPr lang="pl-P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C0526C-7575-4C47-AB17-2EFC704CD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780"/>
            <a:ext cx="11353800" cy="867930"/>
          </a:xfrm>
        </p:spPr>
        <p:txBody>
          <a:bodyPr/>
          <a:lstStyle/>
          <a:p>
            <a:r>
              <a:rPr lang="pl-PL" dirty="0"/>
              <a:t>Przesunięcie aktywności publikacyjnej przez krajowych naukowców*</a:t>
            </a:r>
            <a:br>
              <a:rPr lang="pl-PL" sz="2800" dirty="0"/>
            </a:br>
            <a:endParaRPr lang="en-PL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C50BF407-0F0E-2EC7-AF2B-FAAECA490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883143"/>
              </p:ext>
            </p:extLst>
          </p:nvPr>
        </p:nvGraphicFramePr>
        <p:xfrm>
          <a:off x="1043608" y="1467061"/>
          <a:ext cx="10180401" cy="434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28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9E3C31-E06A-CB4E-B431-CDE84DA4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989" y="6010525"/>
            <a:ext cx="10384856" cy="299313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pl-PL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Źródło: Dane za lata 2019-2020 ankieta </a:t>
            </a:r>
            <a:r>
              <a:rPr lang="pl-PL" sz="10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MEiN</a:t>
            </a:r>
            <a:r>
              <a:rPr lang="pl-PL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Dane </a:t>
            </a:r>
            <a:r>
              <a:rPr lang="pl-PL" sz="10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lata 2018, 2021-2022 model </a:t>
            </a:r>
            <a:r>
              <a:rPr lang="pl-PL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analityczny Index Copernicus</a:t>
            </a:r>
            <a:endParaRPr lang="pl-P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C0526C-7575-4C47-AB17-2EFC704CD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780"/>
            <a:ext cx="11353800" cy="867930"/>
          </a:xfrm>
        </p:spPr>
        <p:txBody>
          <a:bodyPr/>
          <a:lstStyle/>
          <a:p>
            <a:r>
              <a:rPr lang="pl-PL" dirty="0"/>
              <a:t>Koszty przeniesienia aktywności publikacyjnej*</a:t>
            </a:r>
            <a:br>
              <a:rPr lang="pl-PL" sz="2800" dirty="0"/>
            </a:br>
            <a:endParaRPr lang="en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27656B6-54DF-D56B-B6D9-F69C94413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10405"/>
              </p:ext>
            </p:extLst>
          </p:nvPr>
        </p:nvGraphicFramePr>
        <p:xfrm>
          <a:off x="1346148" y="1254984"/>
          <a:ext cx="9499704" cy="43480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37255">
                  <a:extLst>
                    <a:ext uri="{9D8B030D-6E8A-4147-A177-3AD203B41FA5}">
                      <a16:colId xmlns:a16="http://schemas.microsoft.com/office/drawing/2014/main" val="304558073"/>
                    </a:ext>
                  </a:extLst>
                </a:gridCol>
                <a:gridCol w="996554">
                  <a:extLst>
                    <a:ext uri="{9D8B030D-6E8A-4147-A177-3AD203B41FA5}">
                      <a16:colId xmlns:a16="http://schemas.microsoft.com/office/drawing/2014/main" val="325196752"/>
                    </a:ext>
                  </a:extLst>
                </a:gridCol>
                <a:gridCol w="1413179">
                  <a:extLst>
                    <a:ext uri="{9D8B030D-6E8A-4147-A177-3AD203B41FA5}">
                      <a16:colId xmlns:a16="http://schemas.microsoft.com/office/drawing/2014/main" val="3545000788"/>
                    </a:ext>
                  </a:extLst>
                </a:gridCol>
                <a:gridCol w="1413179">
                  <a:extLst>
                    <a:ext uri="{9D8B030D-6E8A-4147-A177-3AD203B41FA5}">
                      <a16:colId xmlns:a16="http://schemas.microsoft.com/office/drawing/2014/main" val="2140523911"/>
                    </a:ext>
                  </a:extLst>
                </a:gridCol>
                <a:gridCol w="1413179">
                  <a:extLst>
                    <a:ext uri="{9D8B030D-6E8A-4147-A177-3AD203B41FA5}">
                      <a16:colId xmlns:a16="http://schemas.microsoft.com/office/drawing/2014/main" val="834122075"/>
                    </a:ext>
                  </a:extLst>
                </a:gridCol>
                <a:gridCol w="1413179">
                  <a:extLst>
                    <a:ext uri="{9D8B030D-6E8A-4147-A177-3AD203B41FA5}">
                      <a16:colId xmlns:a16="http://schemas.microsoft.com/office/drawing/2014/main" val="2115636347"/>
                    </a:ext>
                  </a:extLst>
                </a:gridCol>
                <a:gridCol w="1413179">
                  <a:extLst>
                    <a:ext uri="{9D8B030D-6E8A-4147-A177-3AD203B41FA5}">
                      <a16:colId xmlns:a16="http://schemas.microsoft.com/office/drawing/2014/main" val="2428173997"/>
                    </a:ext>
                  </a:extLst>
                </a:gridCol>
              </a:tblGrid>
              <a:tr h="7246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Suma kosztów publikacyjnych / Rok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271016"/>
                  </a:ext>
                </a:extLst>
              </a:tr>
              <a:tr h="7246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Wszystkie czasopisma naukowe (PLN)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32 951 000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46 220 385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82 281 630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114 000 000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87 000 000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320840"/>
                  </a:ext>
                </a:extLst>
              </a:tr>
              <a:tr h="7246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Zagraniczne czasopisma naukowe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(PLN)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26 751 000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37 358 202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75 201 568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106 500 000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78 000 000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277036"/>
                  </a:ext>
                </a:extLst>
              </a:tr>
              <a:tr h="7246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(%)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81.20%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80.80%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91.40%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93.40%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89.70%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935996"/>
                  </a:ext>
                </a:extLst>
              </a:tr>
              <a:tr h="7246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Krajowe czasopisma naukowe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(PLN)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6 200 000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8 862 183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7 080 062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7 500 000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9 000 000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031758"/>
                  </a:ext>
                </a:extLst>
              </a:tr>
              <a:tr h="7246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(%)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18.80%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19.20%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8.60%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6.60%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10.30%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2" marR="7972" marT="79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423028"/>
                  </a:ext>
                </a:extLst>
              </a:tr>
            </a:tbl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0B4C14D6-0A39-F0E4-EBF3-07C4DE8B98FA}"/>
              </a:ext>
            </a:extLst>
          </p:cNvPr>
          <p:cNvSpPr/>
          <p:nvPr/>
        </p:nvSpPr>
        <p:spPr>
          <a:xfrm>
            <a:off x="5126182" y="1108363"/>
            <a:ext cx="2927927" cy="4742927"/>
          </a:xfrm>
          <a:prstGeom prst="rect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15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E191264D-3558-DE23-B727-0D4C488B9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572" y="1101824"/>
            <a:ext cx="10384856" cy="5454570"/>
          </a:xfrm>
        </p:spPr>
        <p:txBody>
          <a:bodyPr/>
          <a:lstStyle/>
          <a:p>
            <a:pPr marL="1006475" indent="-28575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1 767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l-PL" sz="18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liczba krajowych czasopism naukowych, które potrzebne są do zapewnienia przestrzeni publikacyjnej wymaganej przepisami prawa (formuła 3N);</a:t>
            </a:r>
          </a:p>
          <a:p>
            <a:pPr marL="1006475" indent="-28575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2 490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l-PL" sz="18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szacunkowa liczba funkcjonujących obecnie krajowych czasopism naukowych;</a:t>
            </a:r>
          </a:p>
          <a:p>
            <a:pPr marL="1006475" indent="-28575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800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l-PL" sz="18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liczba krajowych czasopism naukowych, które osiągnęły poziom rozwoju wymagany do zapewnienia  skutecznego upowszechniania i oddziaływania publikacji naukowych;</a:t>
            </a:r>
          </a:p>
          <a:p>
            <a:pPr marL="1006475" indent="-28575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06475" indent="-28575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967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l-PL" sz="18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liczba krajowych czasopism naukowych potrzebujących impulsu rozwojowego</a:t>
            </a:r>
          </a:p>
          <a:p>
            <a:pPr marL="72072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endParaRPr lang="pl-PL" sz="18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Procent badanych polskich czasopism naukowych, które posiadają wersję elektroniczną: </a:t>
            </a:r>
            <a:r>
              <a:rPr lang="pl-PL" sz="18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98%</a:t>
            </a:r>
            <a:endParaRPr lang="pl-PL" sz="18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72072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endParaRPr lang="pl-PL" sz="18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*Źródło: </a:t>
            </a:r>
            <a:r>
              <a:rPr lang="pl-PL" sz="1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analityczny Index Copernicus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A0225A4-C6E9-5B54-A21B-F173971C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Potrzeba zapewnienia przestrzeni publikacyjnej</a:t>
            </a:r>
          </a:p>
        </p:txBody>
      </p:sp>
    </p:spTree>
    <p:extLst>
      <p:ext uri="{BB962C8B-B14F-4D97-AF65-F5344CB8AC3E}">
        <p14:creationId xmlns:p14="http://schemas.microsoft.com/office/powerpoint/2010/main" val="203595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wk2022">
      <a:dk1>
        <a:srgbClr val="000000"/>
      </a:dk1>
      <a:lt1>
        <a:srgbClr val="FFFFFF"/>
      </a:lt1>
      <a:dk2>
        <a:srgbClr val="000000"/>
      </a:dk2>
      <a:lt2>
        <a:srgbClr val="EDEDED"/>
      </a:lt2>
      <a:accent1>
        <a:srgbClr val="007AC3"/>
      </a:accent1>
      <a:accent2>
        <a:srgbClr val="A6D1EA"/>
      </a:accent2>
      <a:accent3>
        <a:srgbClr val="85BC20"/>
      </a:accent3>
      <a:accent4>
        <a:srgbClr val="C2DD90"/>
      </a:accent4>
      <a:accent5>
        <a:srgbClr val="E5202E"/>
      </a:accent5>
      <a:accent6>
        <a:srgbClr val="FAD2D5"/>
      </a:accent6>
      <a:hlink>
        <a:srgbClr val="007AC3"/>
      </a:hlink>
      <a:folHlink>
        <a:srgbClr val="007AC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1E5E24EF965A44A26004E152EDF337" ma:contentTypeVersion="19" ma:contentTypeDescription="Utwórz nowy dokument." ma:contentTypeScope="" ma:versionID="3820ea0991a9c02c0c2fc6ef5af35f27">
  <xsd:schema xmlns:xsd="http://www.w3.org/2001/XMLSchema" xmlns:xs="http://www.w3.org/2001/XMLSchema" xmlns:p="http://schemas.microsoft.com/office/2006/metadata/properties" xmlns:ns2="165720f0-763f-45bf-ac94-0b01f5e6673c" xmlns:ns3="807dd5ea-eccf-4f6b-a93a-70f3b19cfd8b" targetNamespace="http://schemas.microsoft.com/office/2006/metadata/properties" ma:root="true" ma:fieldsID="7277c84ed1cc761af62e34f0ed62e035" ns2:_="" ns3:_="">
    <xsd:import namespace="165720f0-763f-45bf-ac94-0b01f5e6673c"/>
    <xsd:import namespace="807dd5ea-eccf-4f6b-a93a-70f3b19cf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fu7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720f0-763f-45bf-ac94-0b01f5e66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fu7s" ma:index="20" nillable="true" ma:displayName="Data i godzina" ma:internalName="fu7s">
      <xsd:simpleType>
        <xsd:restriction base="dms:DateTim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Tagi obrazów" ma:readOnly="false" ma:fieldId="{5cf76f15-5ced-4ddc-b409-7134ff3c332f}" ma:taxonomyMulti="true" ma:sspId="e202bf10-4f99-490d-b6a4-1cff37ab84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dd5ea-eccf-4f6b-a93a-70f3b19cf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6053fd6-496d-412d-b93d-492b19f6cf48}" ma:internalName="TaxCatchAll" ma:showField="CatchAllData" ma:web="807dd5ea-eccf-4f6b-a93a-70f3b19cf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07dd5ea-eccf-4f6b-a93a-70f3b19cfd8b" xsi:nil="true"/>
    <lcf76f155ced4ddcb4097134ff3c332f xmlns="165720f0-763f-45bf-ac94-0b01f5e6673c">
      <Terms xmlns="http://schemas.microsoft.com/office/infopath/2007/PartnerControls"/>
    </lcf76f155ced4ddcb4097134ff3c332f>
    <fu7s xmlns="165720f0-763f-45bf-ac94-0b01f5e6673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8DA99E-5A4A-4151-85ED-528849EFEE27}"/>
</file>

<file path=customXml/itemProps2.xml><?xml version="1.0" encoding="utf-8"?>
<ds:datastoreItem xmlns:ds="http://schemas.openxmlformats.org/officeDocument/2006/customXml" ds:itemID="{C1BEFA73-A4B2-473F-BD14-573C7029BD66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a49b5eae-ef94-4eeb-b77a-877d2ed6d6ea"/>
    <ds:schemaRef ds:uri="http://purl.org/dc/terms/"/>
    <ds:schemaRef ds:uri="http://schemas.openxmlformats.org/package/2006/metadata/core-properties"/>
    <ds:schemaRef ds:uri="446df9b2-a0ad-462b-a923-d9e164ac690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E4B97E-38D9-41D4-B514-D9154AB179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1124</TotalTime>
  <Words>341</Words>
  <Application>Microsoft Office PowerPoint</Application>
  <PresentationFormat>Panoramiczny</PresentationFormat>
  <Paragraphs>81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Prezentacja programu PowerPoint</vt:lpstr>
      <vt:lpstr>Polskie czasopisma naukowe na wykazie z 2019 roku* </vt:lpstr>
      <vt:lpstr>Przesunięcie aktywności publikacyjnej przez krajowych naukowców* </vt:lpstr>
      <vt:lpstr>Koszty przeniesienia aktywności publikacyjnej* </vt:lpstr>
      <vt:lpstr>Potrzeba zapewnienia przestrzeni publikacyjnej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ICI_Ekspert_1</cp:lastModifiedBy>
  <cp:revision>104</cp:revision>
  <dcterms:created xsi:type="dcterms:W3CDTF">2018-02-16T11:18:13Z</dcterms:created>
  <dcterms:modified xsi:type="dcterms:W3CDTF">2023-11-16T07:11:05Z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0x010100A31E5E24EF965A44A26004E152EDF337</vt:lpwstr>
  </property>
</Properties>
</file>