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4"/>
  </p:sldMasterIdLst>
  <p:notesMasterIdLst>
    <p:notesMasterId r:id="rId13"/>
  </p:notesMasterIdLst>
  <p:handoutMasterIdLst>
    <p:handoutMasterId r:id="rId14"/>
  </p:handoutMasterIdLst>
  <p:sldIdLst>
    <p:sldId id="274" r:id="rId5"/>
    <p:sldId id="278" r:id="rId6"/>
    <p:sldId id="277" r:id="rId7"/>
    <p:sldId id="276" r:id="rId8"/>
    <p:sldId id="282" r:id="rId9"/>
    <p:sldId id="281" r:id="rId10"/>
    <p:sldId id="284" r:id="rId11"/>
    <p:sldId id="28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97CC33B-F173-1410-E009-4CECBC131929}" name="Licbarska, Elżbieta" initials="LE" userId="S::Elzbieta.Licbarska@wolterskluwer.com::46dc7f96-77dd-4e30-98d2-5af3abc880c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żbieta Licbarska" initials="LE" lastIdx="1" clrIdx="0"/>
  <p:cmAuthor id="2" name="Licbarska, Elżbieta" initials="LE" lastIdx="6" clrIdx="1">
    <p:extLst>
      <p:ext uri="{19B8F6BF-5375-455C-9EA6-DF929625EA0E}">
        <p15:presenceInfo xmlns:p15="http://schemas.microsoft.com/office/powerpoint/2012/main" userId="S-1-5-21-1328165901-2114521424-1153127641-156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626571"/>
    <a:srgbClr val="F6851E"/>
    <a:srgbClr val="272B47"/>
    <a:srgbClr val="007AC3"/>
    <a:srgbClr val="78AC30"/>
    <a:srgbClr val="005562"/>
    <a:srgbClr val="019991"/>
    <a:srgbClr val="0064A8"/>
    <a:srgbClr val="089B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32"/>
    <p:restoredTop sz="94677"/>
  </p:normalViewPr>
  <p:slideViewPr>
    <p:cSldViewPr snapToGrid="0" snapToObjects="1">
      <p:cViewPr varScale="1">
        <p:scale>
          <a:sx n="128" d="100"/>
          <a:sy n="128" d="100"/>
        </p:scale>
        <p:origin x="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1" d="100"/>
        <a:sy n="161" d="100"/>
      </p:scale>
      <p:origin x="0" y="0"/>
    </p:cViewPr>
  </p:sorterViewPr>
  <p:notesViewPr>
    <p:cSldViewPr snapToGrid="0" snapToObjects="1">
      <p:cViewPr varScale="1">
        <p:scale>
          <a:sx n="154" d="100"/>
          <a:sy n="154" d="100"/>
        </p:scale>
        <p:origin x="367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F544C-CD1D-B742-9C5A-A8E2AE2155E3}" type="datetimeFigureOut">
              <a:rPr lang="pl-PL" smtClean="0"/>
              <a:t>16.11.2023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23001-476A-6947-81D2-70BBBD920B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7160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1C729-D28D-234E-902F-E03BA069784C}" type="datetimeFigureOut">
              <a:rPr lang="pl-PL" smtClean="0"/>
              <a:t>16.11.2023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6DBE9-0B2C-4D4B-A1D7-6730623173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302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aseline="0" dirty="0"/>
              <a:t>Systemowe wsparcie RODO w sektorze publicznym.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61482-768A-4836-985F-A1DCEB17975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2380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aseline="0" dirty="0"/>
              <a:t>Systemowe wsparcie RODO w sektorze publicznym.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61482-768A-4836-985F-A1DCEB179757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552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aseline="0" dirty="0"/>
              <a:t>Systemowe wsparcie RODO w sektorze publicznym.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61482-768A-4836-985F-A1DCEB179757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2515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10E2F23-3B9C-1B49-8A5A-96081DA54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5853"/>
            <a:ext cx="10384856" cy="165070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1A7CC463-BE64-5047-84F9-D07FB42FD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2679"/>
            <a:ext cx="11353800" cy="4801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51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32679"/>
            <a:ext cx="11353800" cy="4801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75853"/>
            <a:ext cx="10384856" cy="165070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41AAFC-2982-D744-BE16-E9E99F050569}"/>
              </a:ext>
            </a:extLst>
          </p:cNvPr>
          <p:cNvSpPr/>
          <p:nvPr userDrawn="1"/>
        </p:nvSpPr>
        <p:spPr>
          <a:xfrm>
            <a:off x="0" y="6520940"/>
            <a:ext cx="12192000" cy="337060"/>
          </a:xfrm>
          <a:prstGeom prst="rect">
            <a:avLst/>
          </a:prstGeom>
          <a:solidFill>
            <a:srgbClr val="E6EAE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2C7DA1-3381-B84E-8E87-916C35849CEB}"/>
              </a:ext>
            </a:extLst>
          </p:cNvPr>
          <p:cNvSpPr/>
          <p:nvPr userDrawn="1"/>
        </p:nvSpPr>
        <p:spPr>
          <a:xfrm>
            <a:off x="0" y="0"/>
            <a:ext cx="281992" cy="812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16A439-90C6-4D4B-9273-9B19BC5919FB}"/>
              </a:ext>
            </a:extLst>
          </p:cNvPr>
          <p:cNvSpPr/>
          <p:nvPr userDrawn="1"/>
        </p:nvSpPr>
        <p:spPr>
          <a:xfrm>
            <a:off x="11223056" y="6520940"/>
            <a:ext cx="968941" cy="3370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180079-DAB5-2542-BF90-4BFB6F5B51F5}"/>
              </a:ext>
            </a:extLst>
          </p:cNvPr>
          <p:cNvSpPr/>
          <p:nvPr userDrawn="1"/>
        </p:nvSpPr>
        <p:spPr>
          <a:xfrm>
            <a:off x="281993" y="6566360"/>
            <a:ext cx="853302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00" b="0" dirty="0">
                <a:solidFill>
                  <a:schemeClr val="tx1"/>
                </a:solidFill>
              </a:rPr>
              <a:t>Nowoczesne (cyfrowe) publikowanie naukowe jako element systemu ewaluacji nauki </a:t>
            </a:r>
            <a:r>
              <a:rPr lang="pl-PL" sz="1000" b="1" dirty="0">
                <a:solidFill>
                  <a:schemeClr val="accent1"/>
                </a:solidFill>
              </a:rPr>
              <a:t>• </a:t>
            </a:r>
            <a:r>
              <a:rPr lang="pl-PL" sz="1000" b="0" dirty="0">
                <a:solidFill>
                  <a:schemeClr val="accent1"/>
                </a:solidFill>
              </a:rPr>
              <a:t>16 listopada 2023 r</a:t>
            </a:r>
            <a:r>
              <a:rPr lang="pl-PL" sz="1000" dirty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499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network&#10;&#10;Description automatically generated with medium confidence">
            <a:extLst>
              <a:ext uri="{FF2B5EF4-FFF2-40B4-BE49-F238E27FC236}">
                <a16:creationId xmlns:a16="http://schemas.microsoft.com/office/drawing/2014/main" id="{C6CCFDB4-022F-C6C2-8540-BB5073AFF9C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403" t="5027" r="-41091" b="4544"/>
          <a:stretch/>
        </p:blipFill>
        <p:spPr>
          <a:xfrm flipH="1">
            <a:off x="19878" y="-12514"/>
            <a:ext cx="12192000" cy="5762130"/>
          </a:xfrm>
          <a:prstGeom prst="rect">
            <a:avLst/>
          </a:prstGeom>
          <a:solidFill>
            <a:srgbClr val="F8F8F8"/>
          </a:solidFill>
        </p:spPr>
      </p:pic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83DC63E-7C7D-D0F4-1CBB-E91977B1A4B3}"/>
              </a:ext>
            </a:extLst>
          </p:cNvPr>
          <p:cNvGrpSpPr/>
          <p:nvPr/>
        </p:nvGrpSpPr>
        <p:grpSpPr>
          <a:xfrm>
            <a:off x="363375" y="4838437"/>
            <a:ext cx="10537022" cy="646331"/>
            <a:chOff x="363375" y="4688087"/>
            <a:chExt cx="10537022" cy="646331"/>
          </a:xfrm>
        </p:grpSpPr>
        <p:pic>
          <p:nvPicPr>
            <p:cNvPr id="139" name="Graphic 138">
              <a:extLst>
                <a:ext uri="{FF2B5EF4-FFF2-40B4-BE49-F238E27FC236}">
                  <a16:creationId xmlns:a16="http://schemas.microsoft.com/office/drawing/2014/main" id="{FDBAEEB5-1225-2D90-8F6C-1AB7D46200C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63375" y="4760521"/>
              <a:ext cx="501465" cy="50146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1587B52-E846-F784-7ABC-A12265353D31}"/>
                </a:ext>
              </a:extLst>
            </p:cNvPr>
            <p:cNvSpPr txBox="1"/>
            <p:nvPr/>
          </p:nvSpPr>
          <p:spPr>
            <a:xfrm>
              <a:off x="982675" y="4688087"/>
              <a:ext cx="9917722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dirty="0" err="1">
                  <a:effectLst/>
                </a:rPr>
                <a:t>Formuła</a:t>
              </a:r>
              <a:r>
                <a:rPr lang="en-GB" dirty="0">
                  <a:effectLst/>
                </a:rPr>
                <a:t> </a:t>
              </a:r>
              <a:r>
                <a:rPr lang="en-GB" dirty="0" err="1">
                  <a:effectLst/>
                </a:rPr>
                <a:t>hybrydowa</a:t>
              </a:r>
              <a:r>
                <a:rPr lang="en-GB" dirty="0">
                  <a:effectLst/>
                </a:rPr>
                <a:t> </a:t>
              </a:r>
              <a:r>
                <a:rPr lang="en-GB" dirty="0">
                  <a:solidFill>
                    <a:srgbClr val="1F98D5"/>
                  </a:solidFill>
                  <a:effectLst/>
                </a:rPr>
                <a:t> |  </a:t>
              </a:r>
              <a:r>
                <a:rPr lang="en-GB" dirty="0" err="1">
                  <a:effectLst/>
                </a:rPr>
                <a:t>Uniwersytet</a:t>
              </a:r>
              <a:r>
                <a:rPr lang="en-GB" dirty="0">
                  <a:effectLst/>
                </a:rPr>
                <a:t> </a:t>
              </a:r>
              <a:r>
                <a:rPr lang="en-GB" dirty="0" err="1">
                  <a:effectLst/>
                </a:rPr>
                <a:t>Łódzki</a:t>
              </a:r>
              <a:endParaRPr lang="en-GB" dirty="0">
                <a:effectLst/>
              </a:endParaRPr>
            </a:p>
            <a:p>
              <a:r>
                <a:rPr lang="en-GB" dirty="0">
                  <a:effectLst/>
                </a:rPr>
                <a:t>16 </a:t>
              </a:r>
              <a:r>
                <a:rPr lang="en-GB" dirty="0" err="1">
                  <a:effectLst/>
                </a:rPr>
                <a:t>listopada</a:t>
              </a:r>
              <a:r>
                <a:rPr lang="en-GB" dirty="0">
                  <a:effectLst/>
                </a:rPr>
                <a:t> 2023 r.</a:t>
              </a:r>
              <a:r>
                <a:rPr lang="en-GB" dirty="0">
                  <a:solidFill>
                    <a:srgbClr val="1F98D5"/>
                  </a:solidFill>
                  <a:effectLst/>
                </a:rPr>
                <a:t>  |  </a:t>
              </a:r>
              <a:r>
                <a:rPr lang="en-GB" dirty="0" err="1">
                  <a:effectLst/>
                </a:rPr>
                <a:t>godz</a:t>
              </a:r>
              <a:r>
                <a:rPr lang="en-GB" dirty="0">
                  <a:effectLst/>
                </a:rPr>
                <a:t>. </a:t>
              </a:r>
              <a:r>
                <a:rPr lang="pl-PL" dirty="0">
                  <a:effectLst/>
                </a:rPr>
                <a:t>10</a:t>
              </a:r>
              <a:r>
                <a:rPr lang="en-GB" dirty="0">
                  <a:effectLst/>
                </a:rPr>
                <a:t>.00–1</a:t>
              </a:r>
              <a:r>
                <a:rPr lang="pl-PL" dirty="0">
                  <a:effectLst/>
                </a:rPr>
                <a:t>7</a:t>
              </a:r>
              <a:r>
                <a:rPr lang="en-GB" dirty="0">
                  <a:effectLst/>
                </a:rPr>
                <a:t>.</a:t>
              </a:r>
              <a:r>
                <a:rPr lang="pl-PL" dirty="0">
                  <a:effectLst/>
                </a:rPr>
                <a:t>0</a:t>
              </a:r>
              <a:r>
                <a:rPr lang="en-GB" dirty="0">
                  <a:effectLst/>
                </a:rPr>
                <a:t>0 </a:t>
              </a:r>
              <a:r>
                <a:rPr lang="en-GB" dirty="0">
                  <a:solidFill>
                    <a:srgbClr val="1F98D5"/>
                  </a:solidFill>
                  <a:effectLst/>
                </a:rPr>
                <a:t>  </a:t>
              </a:r>
              <a:endParaRPr lang="en-GB" dirty="0">
                <a:effectLst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148BCBB-61DD-7B63-54E8-1D098E06BE98}"/>
              </a:ext>
            </a:extLst>
          </p:cNvPr>
          <p:cNvSpPr txBox="1"/>
          <p:nvPr/>
        </p:nvSpPr>
        <p:spPr>
          <a:xfrm>
            <a:off x="363374" y="1268701"/>
            <a:ext cx="11076353" cy="1421928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>
              <a:lnSpc>
                <a:spcPct val="90000"/>
              </a:lnSpc>
            </a:pPr>
            <a:r>
              <a:rPr lang="pl-PL" sz="4800" b="1" dirty="0">
                <a:solidFill>
                  <a:srgbClr val="076396"/>
                </a:solidFill>
                <a:effectLst/>
              </a:rPr>
              <a:t>Publikacje cyfrowe jako element systemu ewaluacji jakości działalności naukowej</a:t>
            </a:r>
            <a:endParaRPr lang="en-GB" sz="4800" b="1" dirty="0">
              <a:solidFill>
                <a:srgbClr val="076396"/>
              </a:solidFill>
              <a:effectLst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C1CF1D3-6AF5-FCD9-5EEE-0AFDAC7B7334}"/>
              </a:ext>
            </a:extLst>
          </p:cNvPr>
          <p:cNvSpPr txBox="1"/>
          <p:nvPr/>
        </p:nvSpPr>
        <p:spPr>
          <a:xfrm>
            <a:off x="358090" y="379334"/>
            <a:ext cx="11814031" cy="52322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en-GB" sz="2800" dirty="0">
                <a:effectLst/>
              </a:rPr>
              <a:t>III </a:t>
            </a:r>
            <a:r>
              <a:rPr lang="en-GB" sz="2800" dirty="0" err="1">
                <a:effectLst/>
              </a:rPr>
              <a:t>Ogólnopolska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Konferencja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Komisji</a:t>
            </a:r>
            <a:r>
              <a:rPr lang="en-GB" sz="2800" dirty="0">
                <a:effectLst/>
              </a:rPr>
              <a:t> ds. </a:t>
            </a:r>
            <a:r>
              <a:rPr lang="en-GB" sz="2800" dirty="0" err="1">
                <a:effectLst/>
              </a:rPr>
              <a:t>Wydawnictw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Naukowych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przy</a:t>
            </a:r>
            <a:r>
              <a:rPr lang="en-GB" sz="2800" dirty="0">
                <a:effectLst/>
              </a:rPr>
              <a:t> KRASP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FFD5D4E-BF6E-23BA-6A11-1CD3395AEE32}"/>
              </a:ext>
            </a:extLst>
          </p:cNvPr>
          <p:cNvSpPr txBox="1"/>
          <p:nvPr/>
        </p:nvSpPr>
        <p:spPr>
          <a:xfrm>
            <a:off x="358090" y="2868017"/>
            <a:ext cx="9912484" cy="1077218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en-GB" sz="3200" dirty="0" err="1">
                <a:effectLst/>
              </a:rPr>
              <a:t>Wyzwania</a:t>
            </a:r>
            <a:r>
              <a:rPr lang="en-GB" sz="3200" dirty="0">
                <a:effectLst/>
              </a:rPr>
              <a:t> </a:t>
            </a:r>
            <a:r>
              <a:rPr lang="en-GB" sz="3200" dirty="0" err="1">
                <a:effectLst/>
              </a:rPr>
              <a:t>związane</a:t>
            </a:r>
            <a:r>
              <a:rPr lang="en-GB" sz="3200" dirty="0">
                <a:effectLst/>
              </a:rPr>
              <a:t> z </a:t>
            </a:r>
            <a:r>
              <a:rPr lang="en-GB" sz="3200" dirty="0" err="1">
                <a:effectLst/>
              </a:rPr>
              <a:t>rozwojem</a:t>
            </a:r>
            <a:br>
              <a:rPr lang="en-GB" sz="3200" dirty="0">
                <a:effectLst/>
              </a:rPr>
            </a:br>
            <a:r>
              <a:rPr lang="en-GB" sz="3200" dirty="0" err="1">
                <a:effectLst/>
              </a:rPr>
              <a:t>sztucznej</a:t>
            </a:r>
            <a:r>
              <a:rPr lang="en-GB" sz="3200" dirty="0">
                <a:effectLst/>
              </a:rPr>
              <a:t> </a:t>
            </a:r>
            <a:r>
              <a:rPr lang="en-GB" sz="3200" dirty="0" err="1">
                <a:effectLst/>
              </a:rPr>
              <a:t>inteligencji</a:t>
            </a:r>
            <a:endParaRPr lang="en-GB" sz="3200" dirty="0">
              <a:effectLst/>
            </a:endParaRP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596C5C1C-5BB2-99C1-035F-5C9FF687CD4F}"/>
              </a:ext>
            </a:extLst>
          </p:cNvPr>
          <p:cNvCxnSpPr/>
          <p:nvPr/>
        </p:nvCxnSpPr>
        <p:spPr>
          <a:xfrm>
            <a:off x="358090" y="980377"/>
            <a:ext cx="11081638" cy="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3D8F06F6-4A84-C0FB-C241-E8F4BA1B06B4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287344" y="6014464"/>
            <a:ext cx="11617311" cy="61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61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blue and white network&#10;&#10;Description automatically generated with medium confidence">
            <a:extLst>
              <a:ext uri="{FF2B5EF4-FFF2-40B4-BE49-F238E27FC236}">
                <a16:creationId xmlns:a16="http://schemas.microsoft.com/office/drawing/2014/main" id="{4F7C7013-8E17-33EC-0832-3A47DFC59F6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403" t="5027" r="-41091" b="4544"/>
          <a:stretch/>
        </p:blipFill>
        <p:spPr>
          <a:xfrm flipH="1">
            <a:off x="19878" y="0"/>
            <a:ext cx="12192000" cy="5762130"/>
          </a:xfrm>
          <a:prstGeom prst="rect">
            <a:avLst/>
          </a:prstGeom>
          <a:solidFill>
            <a:srgbClr val="F8F8F8"/>
          </a:solidFill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B0F79DC-BCB8-CF84-7AAC-D9CAD34BE9DB}"/>
              </a:ext>
            </a:extLst>
          </p:cNvPr>
          <p:cNvSpPr txBox="1"/>
          <p:nvPr/>
        </p:nvSpPr>
        <p:spPr>
          <a:xfrm>
            <a:off x="363374" y="1268701"/>
            <a:ext cx="11076353" cy="75713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4800" b="1" dirty="0" err="1">
                <a:solidFill>
                  <a:srgbClr val="076396"/>
                </a:solidFill>
              </a:rPr>
              <a:t>Rola</a:t>
            </a:r>
            <a:r>
              <a:rPr lang="en-GB" sz="4800" b="1" dirty="0">
                <a:solidFill>
                  <a:srgbClr val="076396"/>
                </a:solidFill>
              </a:rPr>
              <a:t> </a:t>
            </a:r>
            <a:r>
              <a:rPr lang="en-GB" sz="4800" b="1" dirty="0" err="1">
                <a:solidFill>
                  <a:srgbClr val="076396"/>
                </a:solidFill>
              </a:rPr>
              <a:t>wydawnictw</a:t>
            </a:r>
            <a:r>
              <a:rPr lang="en-GB" sz="4800" b="1" dirty="0">
                <a:solidFill>
                  <a:srgbClr val="076396"/>
                </a:solidFill>
              </a:rPr>
              <a:t> </a:t>
            </a:r>
            <a:r>
              <a:rPr lang="en-GB" sz="4800" b="1" dirty="0" err="1">
                <a:solidFill>
                  <a:srgbClr val="076396"/>
                </a:solidFill>
              </a:rPr>
              <a:t>naukowych</a:t>
            </a:r>
            <a:r>
              <a:rPr lang="en-GB" sz="4800" b="1" dirty="0">
                <a:solidFill>
                  <a:srgbClr val="076396"/>
                </a:solidFill>
              </a:rPr>
              <a:t> w </a:t>
            </a:r>
            <a:r>
              <a:rPr lang="en-GB" sz="4800" b="1" dirty="0" err="1">
                <a:solidFill>
                  <a:srgbClr val="076396"/>
                </a:solidFill>
              </a:rPr>
              <a:t>ewalucji</a:t>
            </a:r>
            <a:endParaRPr lang="en-GB" sz="4800" b="1" dirty="0">
              <a:solidFill>
                <a:srgbClr val="076396"/>
              </a:solidFill>
              <a:effectLst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5EFDE4-3E52-B1F3-8DE5-1A4337761A73}"/>
              </a:ext>
            </a:extLst>
          </p:cNvPr>
          <p:cNvSpPr txBox="1"/>
          <p:nvPr/>
        </p:nvSpPr>
        <p:spPr>
          <a:xfrm>
            <a:off x="358090" y="379334"/>
            <a:ext cx="11814031" cy="52322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en-GB" sz="2800" dirty="0">
                <a:effectLst/>
              </a:rPr>
              <a:t>III </a:t>
            </a:r>
            <a:r>
              <a:rPr lang="en-GB" sz="2800" dirty="0" err="1">
                <a:effectLst/>
              </a:rPr>
              <a:t>Ogólnopolska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Konferencja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Komisji</a:t>
            </a:r>
            <a:r>
              <a:rPr lang="en-GB" sz="2800" dirty="0">
                <a:effectLst/>
              </a:rPr>
              <a:t> ds. </a:t>
            </a:r>
            <a:r>
              <a:rPr lang="en-GB" sz="2800" dirty="0" err="1">
                <a:effectLst/>
              </a:rPr>
              <a:t>Wydawnictw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Naukowych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przy</a:t>
            </a:r>
            <a:r>
              <a:rPr lang="en-GB" sz="2800" dirty="0">
                <a:effectLst/>
              </a:rPr>
              <a:t> KRASP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070F429-E481-C8DF-BEC8-5B17617C044C}"/>
              </a:ext>
            </a:extLst>
          </p:cNvPr>
          <p:cNvSpPr txBox="1"/>
          <p:nvPr/>
        </p:nvSpPr>
        <p:spPr>
          <a:xfrm>
            <a:off x="363375" y="3687770"/>
            <a:ext cx="9912484" cy="584775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en-GB" sz="3200" dirty="0" err="1"/>
              <a:t>Ewa</a:t>
            </a:r>
            <a:r>
              <a:rPr lang="en-GB" sz="3200" dirty="0"/>
              <a:t> </a:t>
            </a:r>
            <a:r>
              <a:rPr lang="en-GB" sz="3200" dirty="0" err="1"/>
              <a:t>Kusideł</a:t>
            </a:r>
            <a:endParaRPr lang="en-GB" sz="3200" dirty="0">
              <a:effectLst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946D956-ADB3-5448-4399-8665F317437D}"/>
              </a:ext>
            </a:extLst>
          </p:cNvPr>
          <p:cNvCxnSpPr/>
          <p:nvPr/>
        </p:nvCxnSpPr>
        <p:spPr>
          <a:xfrm>
            <a:off x="358090" y="980377"/>
            <a:ext cx="11081638" cy="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E45B7874-23BC-6055-4683-080F3D82347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87344" y="6014464"/>
            <a:ext cx="11617311" cy="61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5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5C88B72-3800-EF46-861A-F075CD62C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780"/>
            <a:ext cx="11353800" cy="867930"/>
          </a:xfrm>
        </p:spPr>
        <p:txBody>
          <a:bodyPr/>
          <a:lstStyle/>
          <a:p>
            <a:r>
              <a:rPr lang="pl-PL" dirty="0"/>
              <a:t>Uniwersytety w Polsce, które ewaluowały więcej niż 20 dyscyplin naukowych wraz z kwalifikacją wszystkich dyscyplin do dziedzin nauki</a:t>
            </a:r>
            <a:endParaRPr lang="en-PL"/>
          </a:p>
        </p:txBody>
      </p:sp>
      <p:graphicFrame>
        <p:nvGraphicFramePr>
          <p:cNvPr id="10" name="Symbol zastępczy zawartości 9">
            <a:extLst>
              <a:ext uri="{FF2B5EF4-FFF2-40B4-BE49-F238E27FC236}">
                <a16:creationId xmlns:a16="http://schemas.microsoft.com/office/drawing/2014/main" id="{54EC5E91-B962-A3DF-FF13-0669BFECB3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980967"/>
              </p:ext>
            </p:extLst>
          </p:nvPr>
        </p:nvGraphicFramePr>
        <p:xfrm>
          <a:off x="278298" y="1537252"/>
          <a:ext cx="7056783" cy="4123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3040">
                  <a:extLst>
                    <a:ext uri="{9D8B030D-6E8A-4147-A177-3AD203B41FA5}">
                      <a16:colId xmlns:a16="http://schemas.microsoft.com/office/drawing/2014/main" val="3266220828"/>
                    </a:ext>
                  </a:extLst>
                </a:gridCol>
                <a:gridCol w="3966949">
                  <a:extLst>
                    <a:ext uri="{9D8B030D-6E8A-4147-A177-3AD203B41FA5}">
                      <a16:colId xmlns:a16="http://schemas.microsoft.com/office/drawing/2014/main" val="1094195529"/>
                    </a:ext>
                  </a:extLst>
                </a:gridCol>
                <a:gridCol w="2156794">
                  <a:extLst>
                    <a:ext uri="{9D8B030D-6E8A-4147-A177-3AD203B41FA5}">
                      <a16:colId xmlns:a16="http://schemas.microsoft.com/office/drawing/2014/main" val="401631224"/>
                    </a:ext>
                  </a:extLst>
                </a:gridCol>
              </a:tblGrid>
              <a:tr h="401603"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 dirty="0">
                          <a:effectLst/>
                        </a:rPr>
                        <a:t>LP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 dirty="0">
                          <a:effectLst/>
                        </a:rPr>
                        <a:t>Nazwa Podmiotu 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effectLst/>
                        </a:rPr>
                        <a:t>Liczba ewaluowanych dyscyplin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extLst>
                  <a:ext uri="{0D108BD9-81ED-4DB2-BD59-A6C34878D82A}">
                    <a16:rowId xmlns:a16="http://schemas.microsoft.com/office/drawing/2014/main" val="2892415995"/>
                  </a:ext>
                </a:extLst>
              </a:tr>
              <a:tr h="1462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Uniwersytet Mikołaja Kopernika w Toruniu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29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extLst>
                  <a:ext uri="{0D108BD9-81ED-4DB2-BD59-A6C34878D82A}">
                    <a16:rowId xmlns:a16="http://schemas.microsoft.com/office/drawing/2014/main" val="306678804"/>
                  </a:ext>
                </a:extLst>
              </a:tr>
              <a:tr h="1462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Uniwersytet Jagielloński w Krakowie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28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extLst>
                  <a:ext uri="{0D108BD9-81ED-4DB2-BD59-A6C34878D82A}">
                    <a16:rowId xmlns:a16="http://schemas.microsoft.com/office/drawing/2014/main" val="2387598571"/>
                  </a:ext>
                </a:extLst>
              </a:tr>
              <a:tr h="1462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Uniwersytet Śląski w Katowicach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25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extLst>
                  <a:ext uri="{0D108BD9-81ED-4DB2-BD59-A6C34878D82A}">
                    <a16:rowId xmlns:a16="http://schemas.microsoft.com/office/drawing/2014/main" val="921656283"/>
                  </a:ext>
                </a:extLst>
              </a:tr>
              <a:tr h="1462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Uniwersytet Wrocławski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25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extLst>
                  <a:ext uri="{0D108BD9-81ED-4DB2-BD59-A6C34878D82A}">
                    <a16:rowId xmlns:a16="http://schemas.microsoft.com/office/drawing/2014/main" val="2840566592"/>
                  </a:ext>
                </a:extLst>
              </a:tr>
              <a:tr h="1462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Uniwersytet Warmińsko-Mazurski w Olsztynie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24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extLst>
                  <a:ext uri="{0D108BD9-81ED-4DB2-BD59-A6C34878D82A}">
                    <a16:rowId xmlns:a16="http://schemas.microsoft.com/office/drawing/2014/main" val="186845429"/>
                  </a:ext>
                </a:extLst>
              </a:tr>
              <a:tr h="1462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Uniwersytet Warszawski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24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extLst>
                  <a:ext uri="{0D108BD9-81ED-4DB2-BD59-A6C34878D82A}">
                    <a16:rowId xmlns:a16="http://schemas.microsoft.com/office/drawing/2014/main" val="4260635458"/>
                  </a:ext>
                </a:extLst>
              </a:tr>
              <a:tr h="1462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Uniwersytet im. Adama Mickiewicza w Poznaniu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23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extLst>
                  <a:ext uri="{0D108BD9-81ED-4DB2-BD59-A6C34878D82A}">
                    <a16:rowId xmlns:a16="http://schemas.microsoft.com/office/drawing/2014/main" val="3257409035"/>
                  </a:ext>
                </a:extLst>
              </a:tr>
              <a:tr h="1462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Uniwersytet Marii Curie-Skłodowskiej w Lublinie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23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extLst>
                  <a:ext uri="{0D108BD9-81ED-4DB2-BD59-A6C34878D82A}">
                    <a16:rowId xmlns:a16="http://schemas.microsoft.com/office/drawing/2014/main" val="1277662748"/>
                  </a:ext>
                </a:extLst>
              </a:tr>
              <a:tr h="1462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Uniwersytet Zielonogórski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23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extLst>
                  <a:ext uri="{0D108BD9-81ED-4DB2-BD59-A6C34878D82A}">
                    <a16:rowId xmlns:a16="http://schemas.microsoft.com/office/drawing/2014/main" val="1108834315"/>
                  </a:ext>
                </a:extLst>
              </a:tr>
              <a:tr h="1462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10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Uniwersytet Łódzki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22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extLst>
                  <a:ext uri="{0D108BD9-81ED-4DB2-BD59-A6C34878D82A}">
                    <a16:rowId xmlns:a16="http://schemas.microsoft.com/office/drawing/2014/main" val="1259604218"/>
                  </a:ext>
                </a:extLst>
              </a:tr>
              <a:tr h="1462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11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Uniwersytet Rzeszowski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22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extLst>
                  <a:ext uri="{0D108BD9-81ED-4DB2-BD59-A6C34878D82A}">
                    <a16:rowId xmlns:a16="http://schemas.microsoft.com/office/drawing/2014/main" val="576296799"/>
                  </a:ext>
                </a:extLst>
              </a:tr>
              <a:tr h="1462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12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Uniwersytet Gdański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21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extLst>
                  <a:ext uri="{0D108BD9-81ED-4DB2-BD59-A6C34878D82A}">
                    <a16:rowId xmlns:a16="http://schemas.microsoft.com/office/drawing/2014/main" val="3995388584"/>
                  </a:ext>
                </a:extLst>
              </a:tr>
              <a:tr h="1462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13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Uniwersytet Jana Kochanowskiego w Kielcach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21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extLst>
                  <a:ext uri="{0D108BD9-81ED-4DB2-BD59-A6C34878D82A}">
                    <a16:rowId xmlns:a16="http://schemas.microsoft.com/office/drawing/2014/main" val="3512271052"/>
                  </a:ext>
                </a:extLst>
              </a:tr>
              <a:tr h="1462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14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Uniwersytet Kardynała Stefana Wyszyńskiego w Warszawie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21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extLst>
                  <a:ext uri="{0D108BD9-81ED-4DB2-BD59-A6C34878D82A}">
                    <a16:rowId xmlns:a16="http://schemas.microsoft.com/office/drawing/2014/main" val="731214907"/>
                  </a:ext>
                </a:extLst>
              </a:tr>
              <a:tr h="14620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15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Uniwersytet Pedagogiczny im. Komisji Edukacji Narodowej w Krakowie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57" marR="4357" marT="4357" marB="0" anchor="b"/>
                </a:tc>
                <a:extLst>
                  <a:ext uri="{0D108BD9-81ED-4DB2-BD59-A6C34878D82A}">
                    <a16:rowId xmlns:a16="http://schemas.microsoft.com/office/drawing/2014/main" val="4558623"/>
                  </a:ext>
                </a:extLst>
              </a:tr>
            </a:tbl>
          </a:graphicData>
        </a:graphic>
      </p:graphicFrame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03852DBE-8294-8BF3-91EB-41B91548F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863864"/>
              </p:ext>
            </p:extLst>
          </p:nvPr>
        </p:nvGraphicFramePr>
        <p:xfrm>
          <a:off x="7755038" y="2349660"/>
          <a:ext cx="3803958" cy="1649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2001">
                  <a:extLst>
                    <a:ext uri="{9D8B030D-6E8A-4147-A177-3AD203B41FA5}">
                      <a16:colId xmlns:a16="http://schemas.microsoft.com/office/drawing/2014/main" val="3165261698"/>
                    </a:ext>
                  </a:extLst>
                </a:gridCol>
                <a:gridCol w="1431957">
                  <a:extLst>
                    <a:ext uri="{9D8B030D-6E8A-4147-A177-3AD203B41FA5}">
                      <a16:colId xmlns:a16="http://schemas.microsoft.com/office/drawing/2014/main" val="367409049"/>
                    </a:ext>
                  </a:extLst>
                </a:gridCol>
              </a:tblGrid>
              <a:tr h="16494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Nazwa dziedziny</a:t>
                      </a: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Liczba dyscyplin</a:t>
                      </a:r>
                    </a:p>
                  </a:txBody>
                  <a:tcPr marL="7732" marR="7732" marT="7732" marB="0" anchor="b"/>
                </a:tc>
                <a:extLst>
                  <a:ext uri="{0D108BD9-81ED-4DB2-BD59-A6C34878D82A}">
                    <a16:rowId xmlns:a16="http://schemas.microsoft.com/office/drawing/2014/main" val="3995747905"/>
                  </a:ext>
                </a:extLst>
              </a:tr>
              <a:tr h="16494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</a:rPr>
                        <a:t>Dziedzina nauk humanistycznych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extLst>
                  <a:ext uri="{0D108BD9-81ED-4DB2-BD59-A6C34878D82A}">
                    <a16:rowId xmlns:a16="http://schemas.microsoft.com/office/drawing/2014/main" val="2467956458"/>
                  </a:ext>
                </a:extLst>
              </a:tr>
              <a:tr h="16494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Dziedzina nauk inżynieryjno-technicznych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9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extLst>
                  <a:ext uri="{0D108BD9-81ED-4DB2-BD59-A6C34878D82A}">
                    <a16:rowId xmlns:a16="http://schemas.microsoft.com/office/drawing/2014/main" val="4232605788"/>
                  </a:ext>
                </a:extLst>
              </a:tr>
              <a:tr h="16494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Dziedzina nauk medycznych i nauk o zdrowiu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4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extLst>
                  <a:ext uri="{0D108BD9-81ED-4DB2-BD59-A6C34878D82A}">
                    <a16:rowId xmlns:a16="http://schemas.microsoft.com/office/drawing/2014/main" val="1454328474"/>
                  </a:ext>
                </a:extLst>
              </a:tr>
              <a:tr h="16494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Dziedzina nauk rolniczych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5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extLst>
                  <a:ext uri="{0D108BD9-81ED-4DB2-BD59-A6C34878D82A}">
                    <a16:rowId xmlns:a16="http://schemas.microsoft.com/office/drawing/2014/main" val="505775819"/>
                  </a:ext>
                </a:extLst>
              </a:tr>
              <a:tr h="16494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Dziedzina nauk społecznych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11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extLst>
                  <a:ext uri="{0D108BD9-81ED-4DB2-BD59-A6C34878D82A}">
                    <a16:rowId xmlns:a16="http://schemas.microsoft.com/office/drawing/2014/main" val="1673469083"/>
                  </a:ext>
                </a:extLst>
              </a:tr>
              <a:tr h="16494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Dziedzina nauk ścisłych i przyrodniczych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7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extLst>
                  <a:ext uri="{0D108BD9-81ED-4DB2-BD59-A6C34878D82A}">
                    <a16:rowId xmlns:a16="http://schemas.microsoft.com/office/drawing/2014/main" val="1856099682"/>
                  </a:ext>
                </a:extLst>
              </a:tr>
              <a:tr h="16494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 dirty="0">
                          <a:effectLst/>
                        </a:rPr>
                        <a:t>Dziedzina nauk teologicznych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1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extLst>
                  <a:ext uri="{0D108BD9-81ED-4DB2-BD59-A6C34878D82A}">
                    <a16:rowId xmlns:a16="http://schemas.microsoft.com/office/drawing/2014/main" val="3275217270"/>
                  </a:ext>
                </a:extLst>
              </a:tr>
              <a:tr h="16494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Dziedzina sztuki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>
                          <a:effectLst/>
                        </a:rPr>
                        <a:t>3</a:t>
                      </a:r>
                      <a:endParaRPr lang="pl-PL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extLst>
                  <a:ext uri="{0D108BD9-81ED-4DB2-BD59-A6C34878D82A}">
                    <a16:rowId xmlns:a16="http://schemas.microsoft.com/office/drawing/2014/main" val="532560787"/>
                  </a:ext>
                </a:extLst>
              </a:tr>
              <a:tr h="164941"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u="none" strike="noStrike">
                          <a:effectLst/>
                        </a:rPr>
                        <a:t>Suma końcowa</a:t>
                      </a:r>
                      <a:endParaRPr lang="pl-PL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000" u="none" strike="noStrike" dirty="0">
                          <a:effectLst/>
                        </a:rPr>
                        <a:t>47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32" marR="7732" marT="7732" marB="0" anchor="b"/>
                </a:tc>
                <a:extLst>
                  <a:ext uri="{0D108BD9-81ED-4DB2-BD59-A6C34878D82A}">
                    <a16:rowId xmlns:a16="http://schemas.microsoft.com/office/drawing/2014/main" val="174499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048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9E3C31-E06A-CB4E-B431-CDE84DA4E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5853"/>
            <a:ext cx="4833729" cy="3929281"/>
          </a:xfrm>
        </p:spPr>
        <p:txBody>
          <a:bodyPr/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 ewaluowane dyscypliny (PŁ -12, UMED – 3), w tym (waga kryterium I/II/III):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dziedzina nauk społecznych z dziewięcioma dyscyplinami (70/10/20)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nauki humanistyczne z siedmioma ewaluowanymi dyscyplinami (70/10/20)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auki ścisłe i przyrodnicze reprezentowane przez sześć dyscyplin (60/20/20)</a:t>
            </a:r>
          </a:p>
          <a:p>
            <a:endParaRPr lang="en-PL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C0526C-7575-4C47-AB17-2EFC704CD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2017-2021 w Uniwersytecie Łódzkim – trzy kryteria</a:t>
            </a:r>
            <a:endParaRPr lang="en-PL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3451C853-10E7-3251-E28C-702B839C3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593149"/>
              </p:ext>
            </p:extLst>
          </p:nvPr>
        </p:nvGraphicFramePr>
        <p:xfrm>
          <a:off x="6096001" y="954157"/>
          <a:ext cx="5257800" cy="4463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0908">
                  <a:extLst>
                    <a:ext uri="{9D8B030D-6E8A-4147-A177-3AD203B41FA5}">
                      <a16:colId xmlns:a16="http://schemas.microsoft.com/office/drawing/2014/main" val="541470188"/>
                    </a:ext>
                  </a:extLst>
                </a:gridCol>
                <a:gridCol w="735155">
                  <a:extLst>
                    <a:ext uri="{9D8B030D-6E8A-4147-A177-3AD203B41FA5}">
                      <a16:colId xmlns:a16="http://schemas.microsoft.com/office/drawing/2014/main" val="2669291931"/>
                    </a:ext>
                  </a:extLst>
                </a:gridCol>
                <a:gridCol w="911737">
                  <a:extLst>
                    <a:ext uri="{9D8B030D-6E8A-4147-A177-3AD203B41FA5}">
                      <a16:colId xmlns:a16="http://schemas.microsoft.com/office/drawing/2014/main" val="1650927658"/>
                    </a:ext>
                  </a:extLst>
                </a:gridCol>
              </a:tblGrid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</a:rPr>
                        <a:t>Dyscyplina ewaluowana w UŁ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</a:rPr>
                        <a:t>Liczba N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</a:rPr>
                        <a:t>Monografie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extLst>
                  <a:ext uri="{0D108BD9-81ED-4DB2-BD59-A6C34878D82A}">
                    <a16:rowId xmlns:a16="http://schemas.microsoft.com/office/drawing/2014/main" val="2095866603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nauki biologiczne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212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31,8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extLst>
                  <a:ext uri="{0D108BD9-81ED-4DB2-BD59-A6C34878D82A}">
                    <a16:rowId xmlns:a16="http://schemas.microsoft.com/office/drawing/2014/main" val="90391520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informatyka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22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3,3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extLst>
                  <a:ext uri="{0D108BD9-81ED-4DB2-BD59-A6C34878D82A}">
                    <a16:rowId xmlns:a16="http://schemas.microsoft.com/office/drawing/2014/main" val="3664141130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nauki fizyczne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32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4,8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extLst>
                  <a:ext uri="{0D108BD9-81ED-4DB2-BD59-A6C34878D82A}">
                    <a16:rowId xmlns:a16="http://schemas.microsoft.com/office/drawing/2014/main" val="3463892847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matematyka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46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6,9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extLst>
                  <a:ext uri="{0D108BD9-81ED-4DB2-BD59-A6C34878D82A}">
                    <a16:rowId xmlns:a16="http://schemas.microsoft.com/office/drawing/2014/main" val="3502121154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nauki chemiczne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76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11,4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extLst>
                  <a:ext uri="{0D108BD9-81ED-4DB2-BD59-A6C34878D82A}">
                    <a16:rowId xmlns:a16="http://schemas.microsoft.com/office/drawing/2014/main" val="4155953489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nauki o Ziemi i środowisku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28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4,2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extLst>
                  <a:ext uri="{0D108BD9-81ED-4DB2-BD59-A6C34878D82A}">
                    <a16:rowId xmlns:a16="http://schemas.microsoft.com/office/drawing/2014/main" val="2490712354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ekonomia i finanse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241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144,6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extLst>
                  <a:ext uri="{0D108BD9-81ED-4DB2-BD59-A6C34878D82A}">
                    <a16:rowId xmlns:a16="http://schemas.microsoft.com/office/drawing/2014/main" val="1496868868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nauki o polityce i administracji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49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29,4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extLst>
                  <a:ext uri="{0D108BD9-81ED-4DB2-BD59-A6C34878D82A}">
                    <a16:rowId xmlns:a16="http://schemas.microsoft.com/office/drawing/2014/main" val="3411590995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nauki prawne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177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106,2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extLst>
                  <a:ext uri="{0D108BD9-81ED-4DB2-BD59-A6C34878D82A}">
                    <a16:rowId xmlns:a16="http://schemas.microsoft.com/office/drawing/2014/main" val="845861016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pedagogika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75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45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extLst>
                  <a:ext uri="{0D108BD9-81ED-4DB2-BD59-A6C34878D82A}">
                    <a16:rowId xmlns:a16="http://schemas.microsoft.com/office/drawing/2014/main" val="3780034093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psychologia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33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19,8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extLst>
                  <a:ext uri="{0D108BD9-81ED-4DB2-BD59-A6C34878D82A}">
                    <a16:rowId xmlns:a16="http://schemas.microsoft.com/office/drawing/2014/main" val="33874789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geografia społeczno-ekonomiczna i gospodarka </a:t>
                      </a:r>
                      <a:r>
                        <a:rPr lang="pl-PL" sz="1200" u="none" strike="noStrike" dirty="0" err="1">
                          <a:effectLst/>
                        </a:rPr>
                        <a:t>przes</a:t>
                      </a:r>
                      <a:r>
                        <a:rPr lang="pl-PL" sz="1200" u="none" strike="noStrike" dirty="0">
                          <a:effectLst/>
                        </a:rPr>
                        <a:t>.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76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45,6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extLst>
                  <a:ext uri="{0D108BD9-81ED-4DB2-BD59-A6C34878D82A}">
                    <a16:rowId xmlns:a16="http://schemas.microsoft.com/office/drawing/2014/main" val="1162516985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nauki o komunikacji społecznej i mediach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7,2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extLst>
                  <a:ext uri="{0D108BD9-81ED-4DB2-BD59-A6C34878D82A}">
                    <a16:rowId xmlns:a16="http://schemas.microsoft.com/office/drawing/2014/main" val="4027034911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nauki o zarządzaniu i jakości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127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76,2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extLst>
                  <a:ext uri="{0D108BD9-81ED-4DB2-BD59-A6C34878D82A}">
                    <a16:rowId xmlns:a16="http://schemas.microsoft.com/office/drawing/2014/main" val="3200123688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nauki socjologiczne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65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39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extLst>
                  <a:ext uri="{0D108BD9-81ED-4DB2-BD59-A6C34878D82A}">
                    <a16:rowId xmlns:a16="http://schemas.microsoft.com/office/drawing/2014/main" val="1502718063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archeologia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8,4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extLst>
                  <a:ext uri="{0D108BD9-81ED-4DB2-BD59-A6C34878D82A}">
                    <a16:rowId xmlns:a16="http://schemas.microsoft.com/office/drawing/2014/main" val="3422437340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historia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58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34,8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extLst>
                  <a:ext uri="{0D108BD9-81ED-4DB2-BD59-A6C34878D82A}">
                    <a16:rowId xmlns:a16="http://schemas.microsoft.com/office/drawing/2014/main" val="1171954905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literaturoznawstwo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121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72,6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extLst>
                  <a:ext uri="{0D108BD9-81ED-4DB2-BD59-A6C34878D82A}">
                    <a16:rowId xmlns:a16="http://schemas.microsoft.com/office/drawing/2014/main" val="1522701767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nauki o sztuce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28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16,8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extLst>
                  <a:ext uri="{0D108BD9-81ED-4DB2-BD59-A6C34878D82A}">
                    <a16:rowId xmlns:a16="http://schemas.microsoft.com/office/drawing/2014/main" val="2225710092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filozofia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36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21,6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extLst>
                  <a:ext uri="{0D108BD9-81ED-4DB2-BD59-A6C34878D82A}">
                    <a16:rowId xmlns:a16="http://schemas.microsoft.com/office/drawing/2014/main" val="1256674183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językoznawstwo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118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70,8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extLst>
                  <a:ext uri="{0D108BD9-81ED-4DB2-BD59-A6C34878D82A}">
                    <a16:rowId xmlns:a16="http://schemas.microsoft.com/office/drawing/2014/main" val="1298299986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effectLst/>
                        </a:rPr>
                        <a:t>nauki o kulturze i religii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55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33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extLst>
                  <a:ext uri="{0D108BD9-81ED-4DB2-BD59-A6C34878D82A}">
                    <a16:rowId xmlns:a16="http://schemas.microsoft.com/office/drawing/2014/main" val="3095408638"/>
                  </a:ext>
                </a:extLst>
              </a:tr>
              <a:tr h="175591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</a:rPr>
                        <a:t>suma 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833,4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12" marR="3112" marT="3112" marB="0" anchor="b"/>
                </a:tc>
                <a:extLst>
                  <a:ext uri="{0D108BD9-81ED-4DB2-BD59-A6C34878D82A}">
                    <a16:rowId xmlns:a16="http://schemas.microsoft.com/office/drawing/2014/main" val="3560286230"/>
                  </a:ext>
                </a:extLst>
              </a:tr>
            </a:tbl>
          </a:graphicData>
        </a:graphic>
      </p:graphicFrame>
      <p:sp>
        <p:nvSpPr>
          <p:cNvPr id="7" name="pole tekstowe 6">
            <a:extLst>
              <a:ext uri="{FF2B5EF4-FFF2-40B4-BE49-F238E27FC236}">
                <a16:creationId xmlns:a16="http://schemas.microsoft.com/office/drawing/2014/main" id="{58D07E67-5706-BE34-55D2-906DD358C1DB}"/>
              </a:ext>
            </a:extLst>
          </p:cNvPr>
          <p:cNvSpPr txBox="1"/>
          <p:nvPr/>
        </p:nvSpPr>
        <p:spPr>
          <a:xfrm>
            <a:off x="437321" y="5559312"/>
            <a:ext cx="1091647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50" dirty="0">
                <a:effectLst/>
                <a:latin typeface="TimesNewRoman"/>
              </a:rPr>
              <a:t>&amp;17.p 7. Suma udziałów jednostkowych w monografiach naukowych, których całkowita wartość́ punktowa wynosi nie więcej niż̇ 120 pkt, i redakcjach naukowych takich monografii, uwzględnianych w ocenie ewaluowanego podmiotu nie może być́ większa niż̇: </a:t>
            </a:r>
            <a:endParaRPr lang="pl-PL" sz="1050" dirty="0"/>
          </a:p>
          <a:p>
            <a:pPr>
              <a:buFont typeface="+mj-lt"/>
              <a:buAutoNum type="arabicPeriod"/>
            </a:pPr>
            <a:r>
              <a:rPr lang="pl-PL" sz="1050" dirty="0">
                <a:effectLst/>
                <a:latin typeface="TimesNewRoman"/>
              </a:rPr>
              <a:t>  20% 3-krotności liczby N – w przypadku działalności naukowej prowadzonej w ramach dyscyplin naukowych należących do dziedziny nauk humanistycznych, dziedziny nauk społecznych i dziedziny nauk teologicznych; </a:t>
            </a:r>
            <a:endParaRPr lang="pl-PL" sz="1050" dirty="0">
              <a:effectLst/>
            </a:endParaRPr>
          </a:p>
          <a:p>
            <a:pPr>
              <a:buFont typeface="+mj-lt"/>
              <a:buAutoNum type="arabicPeriod"/>
            </a:pPr>
            <a:r>
              <a:rPr lang="pl-PL" sz="1050" dirty="0">
                <a:effectLst/>
                <a:latin typeface="TimesNewRoman"/>
              </a:rPr>
              <a:t>  5% 3-krotności liczby N – w przypadku działalności naukowej prowadzonej w ramach dyscyplin naukowych należących do pozostałych dziedzin nauki. </a:t>
            </a:r>
            <a:endParaRPr lang="pl-PL" sz="1050" dirty="0">
              <a:effectLst/>
            </a:endParaRPr>
          </a:p>
          <a:p>
            <a:endParaRPr lang="pl-PL" sz="1050" dirty="0"/>
          </a:p>
        </p:txBody>
      </p:sp>
    </p:spTree>
    <p:extLst>
      <p:ext uri="{BB962C8B-B14F-4D97-AF65-F5344CB8AC3E}">
        <p14:creationId xmlns:p14="http://schemas.microsoft.com/office/powerpoint/2010/main" val="103389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5C88B72-3800-EF46-861A-F075CD62C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2679"/>
            <a:ext cx="11353800" cy="480131"/>
          </a:xfrm>
        </p:spPr>
        <p:txBody>
          <a:bodyPr/>
          <a:lstStyle/>
          <a:p>
            <a:pPr algn="ctr"/>
            <a:r>
              <a:rPr lang="pl-PL" dirty="0"/>
              <a:t>Punkty za monografie zgodnie z &amp;12 Rozporządzenia </a:t>
            </a:r>
            <a:r>
              <a:rPr lang="pl-PL" dirty="0" err="1"/>
              <a:t>MEiN</a:t>
            </a:r>
            <a:r>
              <a:rPr lang="pl-PL" dirty="0"/>
              <a:t> (2021)</a:t>
            </a:r>
            <a:endParaRPr lang="en-PL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2E7C3D2F-7C63-43D5-6327-606F58EAB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5853"/>
            <a:ext cx="10384856" cy="3812326"/>
          </a:xfrm>
        </p:spPr>
        <p:txBody>
          <a:bodyPr/>
          <a:lstStyle/>
          <a:p>
            <a:r>
              <a:rPr lang="pl-PL" sz="1600" dirty="0"/>
              <a:t>2. Całkowita wartość punktowa monografii naukowej (…) wynosi:</a:t>
            </a:r>
          </a:p>
          <a:p>
            <a:r>
              <a:rPr lang="pl-PL" sz="1600" dirty="0"/>
              <a:t>1) 80 albo 200 pkt + zwiększenie o 50% dla dziedzin nauk humanistycznych, społecznych, teologicznych – jeśli z listy</a:t>
            </a:r>
          </a:p>
          <a:p>
            <a:r>
              <a:rPr lang="pl-PL" sz="1600" dirty="0"/>
              <a:t>2) 20 pkt. – jeśli spoza listy</a:t>
            </a:r>
          </a:p>
          <a:p>
            <a:r>
              <a:rPr lang="pl-PL" sz="1600" dirty="0"/>
              <a:t>3. Całkowita wartość punktowa redakcji naukowej monografii naukowej wynosi:</a:t>
            </a:r>
          </a:p>
          <a:p>
            <a:r>
              <a:rPr lang="pl-PL" sz="1600" dirty="0"/>
              <a:t>1) 100 pkt +50% – jeżeli całkowita wartość punktowa tej monografii wynosi 200 pkt;</a:t>
            </a:r>
          </a:p>
          <a:p>
            <a:r>
              <a:rPr lang="pl-PL" sz="1600" dirty="0"/>
              <a:t>2) 20 pkt +100% – jeżeli całkowita wartość punktowa tej monografii wynosi 80 pkt;</a:t>
            </a:r>
          </a:p>
          <a:p>
            <a:r>
              <a:rPr lang="pl-PL" sz="1600" dirty="0"/>
              <a:t>3) 5 pkt +100% – jeżeli całkowita wartość punktowa tej monografii wynosi 20 pkt.</a:t>
            </a:r>
          </a:p>
          <a:p>
            <a:r>
              <a:rPr lang="pl-PL" sz="1600" dirty="0"/>
              <a:t>4. Całkowita wartość punktowa rozdziału w monografii naukowej wynosi:</a:t>
            </a:r>
          </a:p>
          <a:p>
            <a:r>
              <a:rPr lang="pl-PL" sz="1600" dirty="0"/>
              <a:t>1) 50 pkt – jeżeli całkowita wartość punktowa tej monografii wynosi 200 pkt;</a:t>
            </a:r>
          </a:p>
          <a:p>
            <a:r>
              <a:rPr lang="pl-PL" sz="1600" dirty="0"/>
              <a:t>2) 20 pkt – jeżeli całkowita wartość punktowa tej monografii wynosi 80 pkt;</a:t>
            </a:r>
          </a:p>
          <a:p>
            <a:r>
              <a:rPr lang="pl-PL" sz="1600" dirty="0"/>
              <a:t>3) 5 pkt – jeżeli całkowita wartość punktowa tej monografii wynosi 20 pkt.</a:t>
            </a:r>
          </a:p>
        </p:txBody>
      </p:sp>
    </p:spTree>
    <p:extLst>
      <p:ext uri="{BB962C8B-B14F-4D97-AF65-F5344CB8AC3E}">
        <p14:creationId xmlns:p14="http://schemas.microsoft.com/office/powerpoint/2010/main" val="362335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5A11816-A387-683A-605B-1CD42E45C8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999497"/>
              </p:ext>
            </p:extLst>
          </p:nvPr>
        </p:nvGraphicFramePr>
        <p:xfrm>
          <a:off x="451413" y="1789906"/>
          <a:ext cx="11475543" cy="142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8517">
                  <a:extLst>
                    <a:ext uri="{9D8B030D-6E8A-4147-A177-3AD203B41FA5}">
                      <a16:colId xmlns:a16="http://schemas.microsoft.com/office/drawing/2014/main" val="349367991"/>
                    </a:ext>
                  </a:extLst>
                </a:gridCol>
                <a:gridCol w="3498574">
                  <a:extLst>
                    <a:ext uri="{9D8B030D-6E8A-4147-A177-3AD203B41FA5}">
                      <a16:colId xmlns:a16="http://schemas.microsoft.com/office/drawing/2014/main" val="2204122454"/>
                    </a:ext>
                  </a:extLst>
                </a:gridCol>
                <a:gridCol w="3518452">
                  <a:extLst>
                    <a:ext uri="{9D8B030D-6E8A-4147-A177-3AD203B41FA5}">
                      <a16:colId xmlns:a16="http://schemas.microsoft.com/office/drawing/2014/main" val="383622527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Rodzaj publikacji zgłoszonych do ewaluacji w 1 z 22 dyscyplin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Nie uwzględnione w ewaluacji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</a:rPr>
                        <a:t>Uwzględnione w ewaluacji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99976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Artykuł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1028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774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1858049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Materiał konferencyjny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40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effectLst/>
                        </a:rPr>
                        <a:t>58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104823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Monografia</a:t>
                      </a:r>
                      <a:endParaRPr lang="pl-PL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42</a:t>
                      </a:r>
                      <a:endParaRPr lang="pl-PL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204</a:t>
                      </a:r>
                      <a:endParaRPr lang="pl-PL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6675422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solidFill>
                            <a:srgbClr val="FF0000"/>
                          </a:solidFill>
                          <a:effectLst/>
                        </a:rPr>
                        <a:t>Redakcja</a:t>
                      </a:r>
                      <a:endParaRPr lang="pl-PL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pl-PL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75253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>
                          <a:solidFill>
                            <a:srgbClr val="FF0000"/>
                          </a:solidFill>
                          <a:effectLst/>
                        </a:rPr>
                        <a:t>Rozdział</a:t>
                      </a:r>
                      <a:endParaRPr lang="pl-PL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>
                          <a:solidFill>
                            <a:srgbClr val="FF0000"/>
                          </a:solidFill>
                          <a:effectLst/>
                        </a:rPr>
                        <a:t>363</a:t>
                      </a:r>
                      <a:endParaRPr lang="pl-PL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589130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>
                          <a:effectLst/>
                        </a:rPr>
                        <a:t>Suma końcowa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1498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u="none" strike="noStrike" dirty="0">
                          <a:effectLst/>
                        </a:rPr>
                        <a:t>1048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0694330"/>
                  </a:ext>
                </a:extLst>
              </a:tr>
            </a:tbl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D5C88B72-3800-EF46-861A-F075CD62C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„Zmarnowane” </a:t>
            </a:r>
            <a:r>
              <a:rPr lang="pl-PL" dirty="0" err="1"/>
              <a:t>sloty</a:t>
            </a:r>
            <a:r>
              <a:rPr lang="pl-PL" dirty="0"/>
              <a:t> monograficzne w ewaluacji 2017-2022 - przyczyny</a:t>
            </a:r>
            <a:endParaRPr lang="en-PL"/>
          </a:p>
        </p:txBody>
      </p:sp>
    </p:spTree>
    <p:extLst>
      <p:ext uri="{BB962C8B-B14F-4D97-AF65-F5344CB8AC3E}">
        <p14:creationId xmlns:p14="http://schemas.microsoft.com/office/powerpoint/2010/main" val="408218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5C88B72-3800-EF46-861A-F075CD62C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261" y="138780"/>
            <a:ext cx="11353800" cy="867930"/>
          </a:xfrm>
        </p:spPr>
        <p:txBody>
          <a:bodyPr/>
          <a:lstStyle/>
          <a:p>
            <a:pPr algn="ctr"/>
            <a:r>
              <a:rPr lang="pl-PL" dirty="0"/>
              <a:t>Wykorzystanie zapisów z &amp;13 Rozporządzenia </a:t>
            </a:r>
            <a:r>
              <a:rPr lang="pl-PL" dirty="0" err="1"/>
              <a:t>MEiN</a:t>
            </a:r>
            <a:r>
              <a:rPr lang="pl-PL" dirty="0"/>
              <a:t> (2021) – pierwiastkowanie udziałów autorów z różnych </a:t>
            </a:r>
            <a:r>
              <a:rPr lang="pl-PL" dirty="0" err="1"/>
              <a:t>podmioto</a:t>
            </a:r>
            <a:r>
              <a:rPr lang="pl-PL" dirty="0"/>
              <a:t>-dyscyplin</a:t>
            </a:r>
            <a:endParaRPr lang="en-P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Symbol zastępczy zawartości 4">
                <a:extLst>
                  <a:ext uri="{FF2B5EF4-FFF2-40B4-BE49-F238E27FC236}">
                    <a16:creationId xmlns:a16="http://schemas.microsoft.com/office/drawing/2014/main" id="{2E7C3D2F-7C63-43D5-6327-606F58EAB9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75853"/>
                <a:ext cx="10384856" cy="3229474"/>
              </a:xfrm>
            </p:spPr>
            <p:txBody>
              <a:bodyPr/>
              <a:lstStyle/>
              <a:p>
                <a:r>
                  <a:rPr lang="pl-PL" sz="1400" dirty="0"/>
                  <a:t>3. W przypadku:</a:t>
                </a:r>
              </a:p>
              <a:p>
                <a:r>
                  <a:rPr lang="pl-PL" sz="1400" dirty="0"/>
                  <a:t>1) </a:t>
                </a:r>
                <a:r>
                  <a:rPr lang="pl-PL" sz="1400" dirty="0" err="1"/>
                  <a:t>wieloautorskiej</a:t>
                </a:r>
                <a:r>
                  <a:rPr lang="pl-PL" sz="1400" dirty="0"/>
                  <a:t> monografii naukowej, której całkowita wartość punktowa wynosi 80 albo 120 pkt, i rozdziału w </a:t>
                </a:r>
                <a:r>
                  <a:rPr lang="pl-PL" sz="1400" dirty="0" err="1"/>
                  <a:t>wieloautorskiej</a:t>
                </a:r>
                <a:r>
                  <a:rPr lang="pl-PL" sz="1400" dirty="0"/>
                  <a:t> monografii naukowej, którego całkowita wartość punktowa wynosi 20 pkt, przeliczeniowa wartość punktowa wynosi iloczyn wartości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pl-PL" sz="1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pl-PL" sz="1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pl-PL" sz="14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pl-PL" sz="1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rad>
                  </m:oMath>
                </a14:m>
                <a:r>
                  <a:rPr lang="pl-PL" sz="1400" dirty="0"/>
                  <a:t>  i całkowitej wartości punktowej tej monografii albo tego rozdziału, ale nie mniej niż 10% tej wartości,</a:t>
                </a:r>
              </a:p>
              <a:p>
                <a:r>
                  <a:rPr lang="pl-PL" sz="1400" dirty="0"/>
                  <a:t>2) </a:t>
                </a:r>
                <a:r>
                  <a:rPr lang="pl-PL" sz="1400" dirty="0" err="1"/>
                  <a:t>wieloautorskiej</a:t>
                </a:r>
                <a:r>
                  <a:rPr lang="pl-PL" sz="1400" dirty="0"/>
                  <a:t> monografii naukowej, której całkowita wartość punktowa wynosi 20 pkt, i rozdziału w </a:t>
                </a:r>
                <a:r>
                  <a:rPr lang="pl-PL" sz="1400" dirty="0" err="1"/>
                  <a:t>wieloautorskiej</a:t>
                </a:r>
                <a:r>
                  <a:rPr lang="pl-PL" sz="1400" dirty="0"/>
                  <a:t> monografii naukowej, którego całkowita wartość punktowa wynosi 5 pkt, przeliczeniowa wartość punktowa wynosi iloczyn wartości k/m i całkowitej wartości punktowej tej monografii albo tego rozdziału, ale nie mniej niż 10% tej wartości,</a:t>
                </a:r>
              </a:p>
              <a:p>
                <a:r>
                  <a:rPr lang="pl-PL" sz="1400" dirty="0"/>
                  <a:t>– gdzie:</a:t>
                </a:r>
              </a:p>
              <a:p>
                <a:r>
                  <a:rPr lang="pl-PL" sz="1400" i="1" dirty="0"/>
                  <a:t>k</a:t>
                </a:r>
                <a:r>
                  <a:rPr lang="pl-PL" sz="1400" dirty="0"/>
                  <a:t> – oznacza liczbę autorów monografii naukowej, którzy upoważnili ewaluowany </a:t>
                </a:r>
                <a:r>
                  <a:rPr lang="pl-PL" sz="1400" u="sng" dirty="0"/>
                  <a:t>podmiot</a:t>
                </a:r>
                <a:r>
                  <a:rPr lang="pl-PL" sz="1400" dirty="0"/>
                  <a:t> do wykazania monografii naukowej jako osiągnięcia naukowego w danej </a:t>
                </a:r>
                <a:r>
                  <a:rPr lang="pl-PL" sz="1400" u="sng" dirty="0"/>
                  <a:t>dyscyplinie</a:t>
                </a:r>
                <a:r>
                  <a:rPr lang="pl-PL" sz="1400" dirty="0"/>
                  <a:t> naukowej,</a:t>
                </a:r>
              </a:p>
              <a:p>
                <a:r>
                  <a:rPr lang="pl-PL" sz="1400" i="1" dirty="0"/>
                  <a:t>m</a:t>
                </a:r>
                <a:r>
                  <a:rPr lang="pl-PL" sz="1400" dirty="0"/>
                  <a:t> – oznacza liczbę autorów monografii naukowej albo rozdziału w monografii naukowej ogółem.</a:t>
                </a:r>
              </a:p>
              <a:p>
                <a:endParaRPr lang="pl-PL" sz="1400" dirty="0"/>
              </a:p>
            </p:txBody>
          </p:sp>
        </mc:Choice>
        <mc:Fallback xmlns="">
          <p:sp>
            <p:nvSpPr>
              <p:cNvPr id="5" name="Symbol zastępczy zawartości 4">
                <a:extLst>
                  <a:ext uri="{FF2B5EF4-FFF2-40B4-BE49-F238E27FC236}">
                    <a16:creationId xmlns:a16="http://schemas.microsoft.com/office/drawing/2014/main" id="{2E7C3D2F-7C63-43D5-6327-606F58EAB9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75853"/>
                <a:ext cx="10384856" cy="3229474"/>
              </a:xfrm>
              <a:blipFill>
                <a:blip r:embed="rId2"/>
                <a:stretch>
                  <a:fillRect l="-244" t="-1176" r="-367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573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network&#10;&#10;Description automatically generated with medium confidence">
            <a:extLst>
              <a:ext uri="{FF2B5EF4-FFF2-40B4-BE49-F238E27FC236}">
                <a16:creationId xmlns:a16="http://schemas.microsoft.com/office/drawing/2014/main" id="{C6CCFDB4-022F-C6C2-8540-BB5073AFF9C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270" t="14546" r="143" b="23424"/>
          <a:stretch/>
        </p:blipFill>
        <p:spPr>
          <a:xfrm flipH="1">
            <a:off x="0" y="0"/>
            <a:ext cx="12211878" cy="5762130"/>
          </a:xfrm>
          <a:prstGeom prst="rect">
            <a:avLst/>
          </a:prstGeom>
          <a:solidFill>
            <a:srgbClr val="F8F8F8"/>
          </a:solidFill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148BCBB-61DD-7B63-54E8-1D098E06BE98}"/>
              </a:ext>
            </a:extLst>
          </p:cNvPr>
          <p:cNvSpPr txBox="1"/>
          <p:nvPr/>
        </p:nvSpPr>
        <p:spPr>
          <a:xfrm>
            <a:off x="363374" y="1268701"/>
            <a:ext cx="11076353" cy="2086725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>
              <a:lnSpc>
                <a:spcPct val="90000"/>
              </a:lnSpc>
            </a:pPr>
            <a:r>
              <a:rPr lang="pl-PL" sz="3600" b="1" dirty="0">
                <a:solidFill>
                  <a:srgbClr val="076396"/>
                </a:solidFill>
                <a:effectLst/>
              </a:rPr>
              <a:t>Publikacje cyfrowe jako element systemu ewaluacji jakości działalności naukowej. </a:t>
            </a:r>
            <a:r>
              <a:rPr lang="en-GB" sz="3600" b="1" dirty="0" err="1">
                <a:solidFill>
                  <a:srgbClr val="076396"/>
                </a:solidFill>
              </a:rPr>
              <a:t>Wyzwania</a:t>
            </a:r>
            <a:r>
              <a:rPr lang="en-GB" sz="3600" b="1" dirty="0">
                <a:solidFill>
                  <a:srgbClr val="076396"/>
                </a:solidFill>
              </a:rPr>
              <a:t> </a:t>
            </a:r>
            <a:r>
              <a:rPr lang="en-GB" sz="3600" b="1" dirty="0" err="1">
                <a:solidFill>
                  <a:srgbClr val="076396"/>
                </a:solidFill>
              </a:rPr>
              <a:t>związane</a:t>
            </a:r>
            <a:r>
              <a:rPr lang="en-GB" sz="3600" b="1" dirty="0">
                <a:solidFill>
                  <a:srgbClr val="076396"/>
                </a:solidFill>
              </a:rPr>
              <a:t> </a:t>
            </a:r>
            <a:br>
              <a:rPr lang="pl-PL" sz="3600" b="1" dirty="0">
                <a:solidFill>
                  <a:srgbClr val="076396"/>
                </a:solidFill>
              </a:rPr>
            </a:br>
            <a:r>
              <a:rPr lang="en-GB" sz="3600" b="1" dirty="0">
                <a:solidFill>
                  <a:srgbClr val="076396"/>
                </a:solidFill>
              </a:rPr>
              <a:t>z </a:t>
            </a:r>
            <a:r>
              <a:rPr lang="en-GB" sz="3600" b="1" dirty="0" err="1">
                <a:solidFill>
                  <a:srgbClr val="076396"/>
                </a:solidFill>
              </a:rPr>
              <a:t>rozwojem</a:t>
            </a:r>
            <a:r>
              <a:rPr lang="pl-PL" sz="3600" b="1" dirty="0">
                <a:solidFill>
                  <a:srgbClr val="076396"/>
                </a:solidFill>
              </a:rPr>
              <a:t> </a:t>
            </a:r>
            <a:r>
              <a:rPr lang="en-GB" sz="3600" b="1" dirty="0" err="1">
                <a:solidFill>
                  <a:srgbClr val="076396"/>
                </a:solidFill>
              </a:rPr>
              <a:t>sztucznej</a:t>
            </a:r>
            <a:r>
              <a:rPr lang="en-GB" sz="3600" b="1" dirty="0">
                <a:solidFill>
                  <a:srgbClr val="076396"/>
                </a:solidFill>
              </a:rPr>
              <a:t> </a:t>
            </a:r>
            <a:r>
              <a:rPr lang="en-GB" sz="3600" b="1" dirty="0" err="1">
                <a:solidFill>
                  <a:srgbClr val="076396"/>
                </a:solidFill>
              </a:rPr>
              <a:t>inteligencji</a:t>
            </a:r>
            <a:r>
              <a:rPr lang="pl-PL" sz="3600" b="1" dirty="0">
                <a:solidFill>
                  <a:srgbClr val="076396"/>
                </a:solidFill>
              </a:rPr>
              <a:t>.</a:t>
            </a:r>
            <a:endParaRPr lang="en-GB" sz="3600" b="1" dirty="0">
              <a:solidFill>
                <a:srgbClr val="076396"/>
              </a:solidFill>
            </a:endParaRPr>
          </a:p>
          <a:p>
            <a:pPr>
              <a:lnSpc>
                <a:spcPct val="90000"/>
              </a:lnSpc>
            </a:pPr>
            <a:endParaRPr lang="en-GB" sz="3600" b="1" dirty="0">
              <a:solidFill>
                <a:srgbClr val="076396"/>
              </a:solidFill>
              <a:effectLst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C1CF1D3-6AF5-FCD9-5EEE-0AFDAC7B7334}"/>
              </a:ext>
            </a:extLst>
          </p:cNvPr>
          <p:cNvSpPr txBox="1"/>
          <p:nvPr/>
        </p:nvSpPr>
        <p:spPr>
          <a:xfrm>
            <a:off x="358090" y="379334"/>
            <a:ext cx="11814031" cy="523220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en-GB" sz="2800" dirty="0">
                <a:effectLst/>
              </a:rPr>
              <a:t>III </a:t>
            </a:r>
            <a:r>
              <a:rPr lang="en-GB" sz="2800" dirty="0" err="1">
                <a:effectLst/>
              </a:rPr>
              <a:t>Ogólnopolska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Konferencja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Komisji</a:t>
            </a:r>
            <a:r>
              <a:rPr lang="en-GB" sz="2800" dirty="0">
                <a:effectLst/>
              </a:rPr>
              <a:t> ds. </a:t>
            </a:r>
            <a:r>
              <a:rPr lang="en-GB" sz="2800" dirty="0" err="1">
                <a:effectLst/>
              </a:rPr>
              <a:t>Wydawnictw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Naukowych</a:t>
            </a:r>
            <a:r>
              <a:rPr lang="en-GB" sz="2800" dirty="0">
                <a:effectLst/>
              </a:rPr>
              <a:t> </a:t>
            </a:r>
            <a:r>
              <a:rPr lang="en-GB" sz="2800" dirty="0" err="1">
                <a:effectLst/>
              </a:rPr>
              <a:t>przy</a:t>
            </a:r>
            <a:r>
              <a:rPr lang="en-GB" sz="2800" dirty="0">
                <a:effectLst/>
              </a:rPr>
              <a:t> KRASP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FFD5D4E-BF6E-23BA-6A11-1CD3395AEE32}"/>
              </a:ext>
            </a:extLst>
          </p:cNvPr>
          <p:cNvSpPr txBox="1"/>
          <p:nvPr/>
        </p:nvSpPr>
        <p:spPr>
          <a:xfrm>
            <a:off x="363375" y="2908709"/>
            <a:ext cx="9912484" cy="769441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lang="en-GB" sz="4400" dirty="0" err="1">
                <a:effectLst/>
              </a:rPr>
              <a:t>Dziękuję</a:t>
            </a:r>
            <a:r>
              <a:rPr lang="en-GB" sz="4400" dirty="0">
                <a:effectLst/>
              </a:rPr>
              <a:t> za </a:t>
            </a:r>
            <a:r>
              <a:rPr lang="en-GB" sz="4400" dirty="0" err="1">
                <a:effectLst/>
              </a:rPr>
              <a:t>uwagę</a:t>
            </a:r>
            <a:endParaRPr lang="en-GB" sz="4400" dirty="0">
              <a:effectLst/>
            </a:endParaRP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596C5C1C-5BB2-99C1-035F-5C9FF687CD4F}"/>
              </a:ext>
            </a:extLst>
          </p:cNvPr>
          <p:cNvCxnSpPr/>
          <p:nvPr/>
        </p:nvCxnSpPr>
        <p:spPr>
          <a:xfrm>
            <a:off x="358090" y="980377"/>
            <a:ext cx="11081638" cy="0"/>
          </a:xfrm>
          <a:prstGeom prst="line">
            <a:avLst/>
          </a:prstGeom>
          <a:ln w="317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401DC4A-3974-A9D1-9B75-7FE70B8415E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87344" y="6014464"/>
            <a:ext cx="11617311" cy="61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8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wk2022">
      <a:dk1>
        <a:srgbClr val="000000"/>
      </a:dk1>
      <a:lt1>
        <a:srgbClr val="FFFFFF"/>
      </a:lt1>
      <a:dk2>
        <a:srgbClr val="000000"/>
      </a:dk2>
      <a:lt2>
        <a:srgbClr val="EDEDED"/>
      </a:lt2>
      <a:accent1>
        <a:srgbClr val="007AC3"/>
      </a:accent1>
      <a:accent2>
        <a:srgbClr val="A6D1EA"/>
      </a:accent2>
      <a:accent3>
        <a:srgbClr val="85BC20"/>
      </a:accent3>
      <a:accent4>
        <a:srgbClr val="C2DD90"/>
      </a:accent4>
      <a:accent5>
        <a:srgbClr val="E5202E"/>
      </a:accent5>
      <a:accent6>
        <a:srgbClr val="FAD2D5"/>
      </a:accent6>
      <a:hlink>
        <a:srgbClr val="007AC3"/>
      </a:hlink>
      <a:folHlink>
        <a:srgbClr val="007AC3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07dd5ea-eccf-4f6b-a93a-70f3b19cfd8b" xsi:nil="true"/>
    <lcf76f155ced4ddcb4097134ff3c332f xmlns="165720f0-763f-45bf-ac94-0b01f5e6673c">
      <Terms xmlns="http://schemas.microsoft.com/office/infopath/2007/PartnerControls"/>
    </lcf76f155ced4ddcb4097134ff3c332f>
    <fu7s xmlns="165720f0-763f-45bf-ac94-0b01f5e6673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31E5E24EF965A44A26004E152EDF337" ma:contentTypeVersion="19" ma:contentTypeDescription="Utwórz nowy dokument." ma:contentTypeScope="" ma:versionID="3820ea0991a9c02c0c2fc6ef5af35f27">
  <xsd:schema xmlns:xsd="http://www.w3.org/2001/XMLSchema" xmlns:xs="http://www.w3.org/2001/XMLSchema" xmlns:p="http://schemas.microsoft.com/office/2006/metadata/properties" xmlns:ns2="165720f0-763f-45bf-ac94-0b01f5e6673c" xmlns:ns3="807dd5ea-eccf-4f6b-a93a-70f3b19cfd8b" targetNamespace="http://schemas.microsoft.com/office/2006/metadata/properties" ma:root="true" ma:fieldsID="7277c84ed1cc761af62e34f0ed62e035" ns2:_="" ns3:_="">
    <xsd:import namespace="165720f0-763f-45bf-ac94-0b01f5e6673c"/>
    <xsd:import namespace="807dd5ea-eccf-4f6b-a93a-70f3b19cf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fu7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5720f0-763f-45bf-ac94-0b01f5e66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fu7s" ma:index="20" nillable="true" ma:displayName="Data i godzina" ma:internalName="fu7s">
      <xsd:simpleType>
        <xsd:restriction base="dms:DateTim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Tagi obrazów" ma:readOnly="false" ma:fieldId="{5cf76f15-5ced-4ddc-b409-7134ff3c332f}" ma:taxonomyMulti="true" ma:sspId="e202bf10-4f99-490d-b6a4-1cff37ab84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dd5ea-eccf-4f6b-a93a-70f3b19cf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6053fd6-496d-412d-b93d-492b19f6cf48}" ma:internalName="TaxCatchAll" ma:showField="CatchAllData" ma:web="807dd5ea-eccf-4f6b-a93a-70f3b19cf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BEFA73-A4B2-473F-BD14-573C7029BD66}">
  <ds:schemaRefs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a49b5eae-ef94-4eeb-b77a-877d2ed6d6ea"/>
    <ds:schemaRef ds:uri="http://purl.org/dc/terms/"/>
    <ds:schemaRef ds:uri="http://schemas.openxmlformats.org/package/2006/metadata/core-properties"/>
    <ds:schemaRef ds:uri="446df9b2-a0ad-462b-a923-d9e164ac6908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3D7FB5D-1A51-4E26-9E44-A960700CBFB6}"/>
</file>

<file path=customXml/itemProps3.xml><?xml version="1.0" encoding="utf-8"?>
<ds:datastoreItem xmlns:ds="http://schemas.openxmlformats.org/officeDocument/2006/customXml" ds:itemID="{A4E4B97E-38D9-41D4-B514-D9154AB179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962</TotalTime>
  <Words>941</Words>
  <Application>Microsoft Macintosh PowerPoint</Application>
  <PresentationFormat>Panoramiczny</PresentationFormat>
  <Paragraphs>206</Paragraphs>
  <Slides>8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TimesNewRoman</vt:lpstr>
      <vt:lpstr>Office Theme</vt:lpstr>
      <vt:lpstr>Prezentacja programu PowerPoint</vt:lpstr>
      <vt:lpstr>Prezentacja programu PowerPoint</vt:lpstr>
      <vt:lpstr>Uniwersytety w Polsce, które ewaluowały więcej niż 20 dyscyplin naukowych wraz z kwalifikacją wszystkich dyscyplin do dziedzin nauki</vt:lpstr>
      <vt:lpstr>Ewaluacja 2017-2021 w Uniwersytecie Łódzkim – trzy kryteria</vt:lpstr>
      <vt:lpstr>Punkty za monografie zgodnie z &amp;12 Rozporządzenia MEiN (2021)</vt:lpstr>
      <vt:lpstr>„Zmarnowane” sloty monograficzne w ewaluacji 2017-2022 - przyczyny</vt:lpstr>
      <vt:lpstr>Wykorzystanie zapisów z &amp;13 Rozporządzenia MEiN (2021) – pierwiastkowanie udziałów autorów z różnych podmioto-dyscyplin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Ewa Kusideł</cp:lastModifiedBy>
  <cp:revision>97</cp:revision>
  <dcterms:created xsi:type="dcterms:W3CDTF">2018-02-16T11:18:13Z</dcterms:created>
  <dcterms:modified xsi:type="dcterms:W3CDTF">2023-11-16T17:51:59Z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0x010100A31E5E24EF965A44A26004E152EDF337</vt:lpwstr>
  </property>
</Properties>
</file>