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8"/>
  </p:notesMasterIdLst>
  <p:handoutMasterIdLst>
    <p:handoutMasterId r:id="rId19"/>
  </p:handoutMasterIdLst>
  <p:sldIdLst>
    <p:sldId id="295" r:id="rId5"/>
    <p:sldId id="278" r:id="rId6"/>
    <p:sldId id="276" r:id="rId7"/>
    <p:sldId id="281" r:id="rId8"/>
    <p:sldId id="277" r:id="rId9"/>
    <p:sldId id="284" r:id="rId10"/>
    <p:sldId id="285" r:id="rId11"/>
    <p:sldId id="286" r:id="rId12"/>
    <p:sldId id="293" r:id="rId13"/>
    <p:sldId id="291" r:id="rId14"/>
    <p:sldId id="292" r:id="rId15"/>
    <p:sldId id="282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7CC33B-F173-1410-E009-4CECBC131929}" name="Licbarska, Elżbieta" initials="LE" userId="S::Elzbieta.Licbarska@wolterskluwer.com::46dc7f96-77dd-4e30-98d2-5af3abc880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żbieta Licbarska" initials="LE" lastIdx="1" clrIdx="0"/>
  <p:cmAuthor id="2" name="Licbarska, Elżbieta" initials="LE" lastIdx="6" clrIdx="1">
    <p:extLst>
      <p:ext uri="{19B8F6BF-5375-455C-9EA6-DF929625EA0E}">
        <p15:presenceInfo xmlns:p15="http://schemas.microsoft.com/office/powerpoint/2012/main" userId="S-1-5-21-1328165901-2114521424-1153127641-15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626571"/>
    <a:srgbClr val="F6851E"/>
    <a:srgbClr val="272B47"/>
    <a:srgbClr val="007AC3"/>
    <a:srgbClr val="78AC30"/>
    <a:srgbClr val="005562"/>
    <a:srgbClr val="019991"/>
    <a:srgbClr val="0064A8"/>
    <a:srgbClr val="089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7639A-0DC9-54F6-FD41-E0D597C15DB8}" v="7" dt="2023-11-15T08:53:18.355"/>
    <p1510:client id="{0DC53D53-317D-C285-0246-108134015A45}" v="319" dt="2023-11-15T08:49:50.212"/>
    <p1510:client id="{56A69D77-47DF-C68E-FF04-4838BE97060B}" v="398" dt="2023-11-14T13:53:59.441"/>
    <p1510:client id="{F55C3E49-4DC8-46F7-5520-2F4BC3248A29}" v="163" dt="2023-11-14T14:13:26.287"/>
    <p1510:client id="{853EF719-1012-A23C-EFB2-5ACF0E88588C}" v="25" dt="2023-11-15T11:25:35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F544C-CD1D-B742-9C5A-A8E2AE2155E3}" type="datetimeFigureOut">
              <a:rPr lang="pl-PL" smtClean="0"/>
              <a:t>2023-11-15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3001-476A-6947-81D2-70BBBD920B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16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1C729-D28D-234E-902F-E03BA069784C}" type="datetimeFigureOut">
              <a:rPr lang="pl-PL" smtClean="0"/>
              <a:t>2023-11-15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6DBE9-0B2C-4D4B-A1D7-6730623173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0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53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5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51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10E2F23-3B9C-1B49-8A5A-96081DA5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A7CC463-BE64-5047-84F9-D07FB42F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41AAFC-2982-D744-BE16-E9E99F050569}"/>
              </a:ext>
            </a:extLst>
          </p:cNvPr>
          <p:cNvSpPr/>
          <p:nvPr userDrawn="1"/>
        </p:nvSpPr>
        <p:spPr>
          <a:xfrm>
            <a:off x="0" y="6520940"/>
            <a:ext cx="12192000" cy="337060"/>
          </a:xfrm>
          <a:prstGeom prst="rect">
            <a:avLst/>
          </a:prstGeom>
          <a:solidFill>
            <a:srgbClr val="E6EA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2C7DA1-3381-B84E-8E87-916C35849CEB}"/>
              </a:ext>
            </a:extLst>
          </p:cNvPr>
          <p:cNvSpPr/>
          <p:nvPr userDrawn="1"/>
        </p:nvSpPr>
        <p:spPr>
          <a:xfrm>
            <a:off x="0" y="0"/>
            <a:ext cx="281992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16A439-90C6-4D4B-9273-9B19BC5919FB}"/>
              </a:ext>
            </a:extLst>
          </p:cNvPr>
          <p:cNvSpPr/>
          <p:nvPr userDrawn="1"/>
        </p:nvSpPr>
        <p:spPr>
          <a:xfrm>
            <a:off x="11223056" y="6520940"/>
            <a:ext cx="968941" cy="3370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180079-DAB5-2542-BF90-4BFB6F5B51F5}"/>
              </a:ext>
            </a:extLst>
          </p:cNvPr>
          <p:cNvSpPr/>
          <p:nvPr userDrawn="1"/>
        </p:nvSpPr>
        <p:spPr>
          <a:xfrm>
            <a:off x="281993" y="6566360"/>
            <a:ext cx="85330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b="0">
                <a:solidFill>
                  <a:schemeClr val="tx1"/>
                </a:solidFill>
              </a:rPr>
              <a:t>Nowoczesne (cyfrowe) publikowanie naukowe jako element systemu ewaluacji nauki </a:t>
            </a:r>
            <a:r>
              <a:rPr lang="pl-PL" sz="1000" b="1">
                <a:solidFill>
                  <a:schemeClr val="accent1"/>
                </a:solidFill>
              </a:rPr>
              <a:t>• </a:t>
            </a:r>
            <a:r>
              <a:rPr lang="pl-PL" sz="1000" b="0">
                <a:solidFill>
                  <a:schemeClr val="accent1"/>
                </a:solidFill>
              </a:rPr>
              <a:t>16 listopada 2023 r</a:t>
            </a:r>
            <a:r>
              <a:rPr lang="pl-PL" sz="100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9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C6CCFDB4-022F-C6C2-8540-BB5073AFF9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03" t="5027" r="-41091" b="4544"/>
          <a:stretch/>
        </p:blipFill>
        <p:spPr>
          <a:xfrm flipH="1">
            <a:off x="19878" y="-12514"/>
            <a:ext cx="12192000" cy="5762130"/>
          </a:xfrm>
          <a:prstGeom prst="rect">
            <a:avLst/>
          </a:prstGeom>
          <a:solidFill>
            <a:srgbClr val="F8F8F8"/>
          </a:solidFill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83DC63E-7C7D-D0F4-1CBB-E91977B1A4B3}"/>
              </a:ext>
            </a:extLst>
          </p:cNvPr>
          <p:cNvGrpSpPr/>
          <p:nvPr/>
        </p:nvGrpSpPr>
        <p:grpSpPr>
          <a:xfrm>
            <a:off x="363375" y="4838437"/>
            <a:ext cx="10537022" cy="646331"/>
            <a:chOff x="363375" y="4688087"/>
            <a:chExt cx="10537022" cy="646331"/>
          </a:xfrm>
        </p:grpSpPr>
        <p:pic>
          <p:nvPicPr>
            <p:cNvPr id="139" name="Graphic 138">
              <a:extLst>
                <a:ext uri="{FF2B5EF4-FFF2-40B4-BE49-F238E27FC236}">
                  <a16:creationId xmlns:a16="http://schemas.microsoft.com/office/drawing/2014/main" id="{FDBAEEB5-1225-2D90-8F6C-1AB7D4620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3375" y="4760521"/>
              <a:ext cx="501465" cy="5014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587B52-E846-F784-7ABC-A12265353D31}"/>
                </a:ext>
              </a:extLst>
            </p:cNvPr>
            <p:cNvSpPr txBox="1"/>
            <p:nvPr/>
          </p:nvSpPr>
          <p:spPr>
            <a:xfrm>
              <a:off x="982675" y="4688087"/>
              <a:ext cx="991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dirty="0" err="1">
                  <a:effectLst/>
                </a:rPr>
                <a:t>Formuła</a:t>
              </a:r>
              <a:r>
                <a:rPr lang="en-GB" dirty="0">
                  <a:effectLst/>
                </a:rPr>
                <a:t> </a:t>
              </a:r>
              <a:r>
                <a:rPr lang="en-GB" dirty="0" err="1">
                  <a:effectLst/>
                </a:rPr>
                <a:t>hybrydowa</a:t>
              </a:r>
              <a:r>
                <a:rPr lang="en-GB" dirty="0">
                  <a:effectLst/>
                </a:rPr>
                <a:t> 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 |  </a:t>
              </a:r>
              <a:r>
                <a:rPr lang="en-GB" dirty="0" err="1">
                  <a:effectLst/>
                </a:rPr>
                <a:t>Uniwersytet</a:t>
              </a:r>
              <a:r>
                <a:rPr lang="en-GB" dirty="0">
                  <a:effectLst/>
                </a:rPr>
                <a:t> </a:t>
              </a:r>
              <a:r>
                <a:rPr lang="en-GB" dirty="0" err="1">
                  <a:effectLst/>
                </a:rPr>
                <a:t>Łódzki</a:t>
              </a:r>
              <a:endParaRPr lang="en-GB" dirty="0">
                <a:effectLst/>
              </a:endParaRPr>
            </a:p>
            <a:p>
              <a:r>
                <a:rPr lang="en-GB" dirty="0">
                  <a:effectLst/>
                </a:rPr>
                <a:t>16 </a:t>
              </a:r>
              <a:r>
                <a:rPr lang="en-GB" dirty="0" err="1">
                  <a:effectLst/>
                </a:rPr>
                <a:t>listopada</a:t>
              </a:r>
              <a:r>
                <a:rPr lang="en-GB" dirty="0">
                  <a:effectLst/>
                </a:rPr>
                <a:t> 2023 r.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  |  </a:t>
              </a:r>
              <a:r>
                <a:rPr lang="en-GB" dirty="0" err="1">
                  <a:effectLst/>
                </a:rPr>
                <a:t>godz</a:t>
              </a:r>
              <a:r>
                <a:rPr lang="en-GB" dirty="0">
                  <a:effectLst/>
                </a:rPr>
                <a:t>. </a:t>
              </a:r>
              <a:r>
                <a:rPr lang="pl-PL" dirty="0">
                  <a:effectLst/>
                </a:rPr>
                <a:t>10</a:t>
              </a:r>
              <a:r>
                <a:rPr lang="en-GB" dirty="0">
                  <a:effectLst/>
                </a:rPr>
                <a:t>.00–1</a:t>
              </a:r>
              <a:r>
                <a:rPr lang="pl-PL" dirty="0">
                  <a:effectLst/>
                </a:rPr>
                <a:t>7</a:t>
              </a:r>
              <a:r>
                <a:rPr lang="en-GB" dirty="0">
                  <a:effectLst/>
                </a:rPr>
                <a:t>.</a:t>
              </a:r>
              <a:r>
                <a:rPr lang="pl-PL" dirty="0">
                  <a:effectLst/>
                </a:rPr>
                <a:t>0</a:t>
              </a:r>
              <a:r>
                <a:rPr lang="en-GB" dirty="0">
                  <a:effectLst/>
                </a:rPr>
                <a:t>0 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  </a:t>
              </a:r>
              <a:endParaRPr lang="en-GB" dirty="0">
                <a:effectLst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148BCBB-61DD-7B63-54E8-1D098E06BE98}"/>
              </a:ext>
            </a:extLst>
          </p:cNvPr>
          <p:cNvSpPr txBox="1"/>
          <p:nvPr/>
        </p:nvSpPr>
        <p:spPr>
          <a:xfrm>
            <a:off x="363374" y="1268701"/>
            <a:ext cx="11076353" cy="1421928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4800" b="1" dirty="0">
                <a:solidFill>
                  <a:srgbClr val="076396"/>
                </a:solidFill>
                <a:effectLst/>
              </a:rPr>
              <a:t>Publikacje cyfrowe jako element systemu ewaluacji jakości działalności naukowej</a:t>
            </a:r>
            <a:endParaRPr lang="en-GB" sz="48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1CF1D3-6AF5-FCD9-5EEE-0AFDAC7B7334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FD5D4E-BF6E-23BA-6A11-1CD3395AEE32}"/>
              </a:ext>
            </a:extLst>
          </p:cNvPr>
          <p:cNvSpPr txBox="1"/>
          <p:nvPr/>
        </p:nvSpPr>
        <p:spPr>
          <a:xfrm>
            <a:off x="358090" y="2868017"/>
            <a:ext cx="9912484" cy="1077218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3200" dirty="0" err="1">
                <a:effectLst/>
              </a:rPr>
              <a:t>Wyzwania</a:t>
            </a:r>
            <a:r>
              <a:rPr lang="en-GB" sz="3200" dirty="0">
                <a:effectLst/>
              </a:rPr>
              <a:t> </a:t>
            </a:r>
            <a:r>
              <a:rPr lang="en-GB" sz="3200" dirty="0" err="1">
                <a:effectLst/>
              </a:rPr>
              <a:t>związane</a:t>
            </a:r>
            <a:r>
              <a:rPr lang="en-GB" sz="3200" dirty="0">
                <a:effectLst/>
              </a:rPr>
              <a:t> z </a:t>
            </a:r>
            <a:r>
              <a:rPr lang="en-GB" sz="3200" dirty="0" err="1">
                <a:effectLst/>
              </a:rPr>
              <a:t>rozwojem</a:t>
            </a:r>
            <a:br>
              <a:rPr lang="en-GB" sz="3200" dirty="0">
                <a:effectLst/>
              </a:rPr>
            </a:br>
            <a:r>
              <a:rPr lang="en-GB" sz="3200" dirty="0" err="1">
                <a:effectLst/>
              </a:rPr>
              <a:t>sztucznej</a:t>
            </a:r>
            <a:r>
              <a:rPr lang="en-GB" sz="3200" dirty="0">
                <a:effectLst/>
              </a:rPr>
              <a:t> </a:t>
            </a:r>
            <a:r>
              <a:rPr lang="en-GB" sz="3200" dirty="0" err="1">
                <a:effectLst/>
              </a:rPr>
              <a:t>inteligencji</a:t>
            </a:r>
            <a:endParaRPr lang="en-GB" sz="3200" dirty="0">
              <a:effectLst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96C5C1C-5BB2-99C1-035F-5C9FF687CD4F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D8F06F6-4A84-C0FB-C241-E8F4BA1B06B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8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2010807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Zasięg dystrybucji wydań papierowych </a:t>
            </a:r>
            <a:endParaRPr lang="pl-PL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Zasięg rozpowszechniania formatów elektronicznych, np.: liczba baz deponowania i 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Wyposażenie treści w metadane służące automatyzacji procesów identyfikacji treści w zasobach cyfrowych</a:t>
            </a:r>
            <a:endParaRPr lang="pl-PL" dirty="0">
              <a:latin typeface="Calibri" panose="020F0502020204030204" pitchFamily="34" charset="0"/>
              <a:ea typeface="Calibri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090"/>
            <a:ext cx="11353800" cy="867930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  <a:latin typeface="WordVisi_MSFontService"/>
                <a:cs typeface="Calibri"/>
              </a:rPr>
              <a:t>9. Zasięg dystrybucji wydań papierowych i rozpowszechniania wydań elektronicznych</a:t>
            </a:r>
            <a:endParaRPr lang="en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39272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alibri"/>
                <a:cs typeface="Calibri"/>
              </a:rPr>
              <a:t>Realizacja polityki otwartego dostępu</a:t>
            </a:r>
            <a:endParaRPr lang="en-PL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"uwalnianie" treści w momencie publikacji lub po okresie embarga </a:t>
            </a:r>
          </a:p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publikowanie treści w ogólnodostępnych repozytoriach i bazach danych</a:t>
            </a:r>
            <a:endParaRPr lang="pl-PL"/>
          </a:p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dostosowywanie formatów danych do międzynarodowych standardów wymiany informacji</a:t>
            </a:r>
          </a:p>
          <a:p>
            <a:pPr marL="342900" indent="-342900">
              <a:buChar char="•"/>
            </a:pP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wspieranie działań na rzecz rozwoju nauki opartej na pozbawionej barier wymianie informacji i wiedzy.</a:t>
            </a:r>
          </a:p>
          <a:p>
            <a:pPr marL="342900" indent="-342900">
              <a:buChar char="•"/>
            </a:pPr>
            <a:r>
              <a:rPr lang="pl-PL" dirty="0">
                <a:cs typeface="Calibri"/>
              </a:rPr>
              <a:t>popularyzacja wśród autorów i instytucji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10. Otwarty dostęp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90596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459922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Polityka informacyjna – zasięg dotarcia do środowiska odbiorców</a:t>
            </a:r>
            <a:endParaRPr lang="en-US" dirty="0">
              <a:latin typeface="Calibri"/>
              <a:cs typeface="Calibri"/>
            </a:endParaRPr>
          </a:p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Polityka informacyjna – prezentacja na stronie www i na platformach publikacyjnych </a:t>
            </a:r>
            <a:endParaRPr lang="pl-PL" sz="28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lvl="2"/>
            <a:r>
              <a:rPr lang="pl-PL" sz="2800">
                <a:solidFill>
                  <a:srgbClr val="000000"/>
                </a:solidFill>
                <a:latin typeface="Calibri"/>
                <a:cs typeface="Calibri"/>
              </a:rPr>
              <a:t>Polityka informacyjna – prezentacja w mediach tradycyjnych i społecznościowych</a:t>
            </a:r>
          </a:p>
          <a:p>
            <a:pPr lvl="2"/>
            <a:r>
              <a:rPr lang="pl-PL" sz="2800">
                <a:solidFill>
                  <a:srgbClr val="000000"/>
                </a:solidFill>
                <a:latin typeface="Calibri"/>
                <a:cs typeface="Calibri"/>
              </a:rPr>
              <a:t>Nowatorskie formy promocji</a:t>
            </a:r>
          </a:p>
          <a:p>
            <a:endParaRPr lang="en-P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11. Formy promocji treści naukowych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016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C6CCFDB4-022F-C6C2-8540-BB5073AFF9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70" t="14546" r="143" b="23424"/>
          <a:stretch/>
        </p:blipFill>
        <p:spPr>
          <a:xfrm flipH="1">
            <a:off x="0" y="0"/>
            <a:ext cx="12211878" cy="5762130"/>
          </a:xfrm>
          <a:prstGeom prst="rect">
            <a:avLst/>
          </a:prstGeom>
          <a:solidFill>
            <a:srgbClr val="F8F8F8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148BCBB-61DD-7B63-54E8-1D098E06BE98}"/>
              </a:ext>
            </a:extLst>
          </p:cNvPr>
          <p:cNvSpPr txBox="1"/>
          <p:nvPr/>
        </p:nvSpPr>
        <p:spPr>
          <a:xfrm>
            <a:off x="363374" y="1268701"/>
            <a:ext cx="11076353" cy="208672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3600" b="1" dirty="0">
                <a:solidFill>
                  <a:srgbClr val="076396"/>
                </a:solidFill>
                <a:effectLst/>
              </a:rPr>
              <a:t>Publikacje cyfrowe jako element systemu ewaluacji jakości działalności naukowej. </a:t>
            </a:r>
            <a:r>
              <a:rPr lang="en-GB" sz="3600" b="1" dirty="0" err="1">
                <a:solidFill>
                  <a:srgbClr val="076396"/>
                </a:solidFill>
              </a:rPr>
              <a:t>Wyzwania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związane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br>
              <a:rPr lang="pl-PL" sz="3600" b="1" dirty="0">
                <a:solidFill>
                  <a:srgbClr val="076396"/>
                </a:solidFill>
              </a:rPr>
            </a:br>
            <a:r>
              <a:rPr lang="en-GB" sz="3600" b="1" dirty="0">
                <a:solidFill>
                  <a:srgbClr val="076396"/>
                </a:solidFill>
              </a:rPr>
              <a:t>z </a:t>
            </a:r>
            <a:r>
              <a:rPr lang="en-GB" sz="3600" b="1" dirty="0" err="1">
                <a:solidFill>
                  <a:srgbClr val="076396"/>
                </a:solidFill>
              </a:rPr>
              <a:t>rozwojem</a:t>
            </a:r>
            <a:r>
              <a:rPr lang="pl-PL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sztucznej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inteligencji</a:t>
            </a:r>
            <a:r>
              <a:rPr lang="pl-PL" sz="3600" b="1" dirty="0">
                <a:solidFill>
                  <a:srgbClr val="076396"/>
                </a:solidFill>
              </a:rPr>
              <a:t>.</a:t>
            </a:r>
            <a:endParaRPr lang="en-GB" sz="3600" b="1" dirty="0">
              <a:solidFill>
                <a:srgbClr val="076396"/>
              </a:solidFill>
            </a:endParaRPr>
          </a:p>
          <a:p>
            <a:pPr>
              <a:lnSpc>
                <a:spcPct val="90000"/>
              </a:lnSpc>
            </a:pPr>
            <a:endParaRPr lang="en-GB" sz="36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1CF1D3-6AF5-FCD9-5EEE-0AFDAC7B7334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FD5D4E-BF6E-23BA-6A11-1CD3395AEE32}"/>
              </a:ext>
            </a:extLst>
          </p:cNvPr>
          <p:cNvSpPr txBox="1"/>
          <p:nvPr/>
        </p:nvSpPr>
        <p:spPr>
          <a:xfrm>
            <a:off x="363375" y="2908709"/>
            <a:ext cx="9912484" cy="76944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4400" dirty="0" err="1">
                <a:effectLst/>
              </a:rPr>
              <a:t>Dziękuję</a:t>
            </a:r>
            <a:r>
              <a:rPr lang="en-GB" sz="4400" dirty="0">
                <a:effectLst/>
              </a:rPr>
              <a:t> za </a:t>
            </a:r>
            <a:r>
              <a:rPr lang="en-GB" sz="4400" dirty="0" err="1">
                <a:effectLst/>
              </a:rPr>
              <a:t>uwagę</a:t>
            </a:r>
            <a:endParaRPr lang="en-GB" sz="4400" dirty="0">
              <a:effectLst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96C5C1C-5BB2-99C1-035F-5C9FF687CD4F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401DC4A-3974-A9D1-9B75-7FE70B8415E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4F7C7013-8E17-33EC-0832-3A47DFC59F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03" t="5027" r="-41091" b="4544"/>
          <a:stretch/>
        </p:blipFill>
        <p:spPr>
          <a:xfrm flipH="1">
            <a:off x="19878" y="0"/>
            <a:ext cx="12192000" cy="5762130"/>
          </a:xfrm>
          <a:prstGeom prst="rect">
            <a:avLst/>
          </a:prstGeom>
          <a:solidFill>
            <a:srgbClr val="F8F8F8"/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B0F79DC-BCB8-CF84-7AAC-D9CAD34BE9DB}"/>
              </a:ext>
            </a:extLst>
          </p:cNvPr>
          <p:cNvSpPr txBox="1"/>
          <p:nvPr/>
        </p:nvSpPr>
        <p:spPr>
          <a:xfrm>
            <a:off x="363374" y="1268701"/>
            <a:ext cx="11076353" cy="1421928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4800" b="1">
                <a:solidFill>
                  <a:srgbClr val="076396"/>
                </a:solidFill>
              </a:rPr>
              <a:t>Kryteria oceny wydawnictwa naukowego</a:t>
            </a:r>
          </a:p>
          <a:p>
            <a:pPr>
              <a:lnSpc>
                <a:spcPct val="90000"/>
              </a:lnSpc>
            </a:pPr>
            <a:r>
              <a:rPr lang="pl-PL" sz="4800" b="1">
                <a:solidFill>
                  <a:srgbClr val="076396"/>
                </a:solidFill>
                <a:effectLst/>
              </a:rPr>
              <a:t>Propozycje </a:t>
            </a:r>
            <a:endParaRPr lang="en-GB" sz="4800" b="1">
              <a:solidFill>
                <a:srgbClr val="076396"/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5EFDE4-3E52-B1F3-8DE5-1A4337761A73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>
                <a:effectLst/>
              </a:rPr>
              <a:t>III </a:t>
            </a:r>
            <a:r>
              <a:rPr lang="en-GB" sz="2800" err="1">
                <a:effectLst/>
              </a:rPr>
              <a:t>Ogólnopolska</a:t>
            </a:r>
            <a:r>
              <a:rPr lang="en-GB" sz="2800">
                <a:effectLst/>
              </a:rPr>
              <a:t> </a:t>
            </a:r>
            <a:r>
              <a:rPr lang="en-GB" sz="2800" err="1">
                <a:effectLst/>
              </a:rPr>
              <a:t>Konferencja</a:t>
            </a:r>
            <a:r>
              <a:rPr lang="en-GB" sz="2800">
                <a:effectLst/>
              </a:rPr>
              <a:t> </a:t>
            </a:r>
            <a:r>
              <a:rPr lang="en-GB" sz="2800" err="1">
                <a:effectLst/>
              </a:rPr>
              <a:t>Komisji</a:t>
            </a:r>
            <a:r>
              <a:rPr lang="en-GB" sz="2800">
                <a:effectLst/>
              </a:rPr>
              <a:t> ds. </a:t>
            </a:r>
            <a:r>
              <a:rPr lang="en-GB" sz="2800" err="1">
                <a:effectLst/>
              </a:rPr>
              <a:t>Wydawnictw</a:t>
            </a:r>
            <a:r>
              <a:rPr lang="en-GB" sz="2800">
                <a:effectLst/>
              </a:rPr>
              <a:t> </a:t>
            </a:r>
            <a:r>
              <a:rPr lang="en-GB" sz="2800" err="1">
                <a:effectLst/>
              </a:rPr>
              <a:t>Naukowych</a:t>
            </a:r>
            <a:r>
              <a:rPr lang="en-GB" sz="2800">
                <a:effectLst/>
              </a:rPr>
              <a:t> </a:t>
            </a:r>
            <a:r>
              <a:rPr lang="en-GB" sz="2800" err="1">
                <a:effectLst/>
              </a:rPr>
              <a:t>przy</a:t>
            </a:r>
            <a:r>
              <a:rPr lang="en-GB" sz="2800">
                <a:effectLst/>
              </a:rPr>
              <a:t> KRASP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70F429-E481-C8DF-BEC8-5B17617C044C}"/>
              </a:ext>
            </a:extLst>
          </p:cNvPr>
          <p:cNvSpPr txBox="1"/>
          <p:nvPr/>
        </p:nvSpPr>
        <p:spPr>
          <a:xfrm>
            <a:off x="363375" y="3687770"/>
            <a:ext cx="9912484" cy="58477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3200"/>
              <a:t>Ewa Bluszcz</a:t>
            </a:r>
            <a:endParaRPr lang="en-GB" sz="3200">
              <a:effectLst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46D956-ADB3-5448-4399-8665F317437D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45B7874-23BC-6055-4683-080F3D82347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9E3C31-E06A-CB4E-B431-CDE84DA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15368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Wydawnictwo jasno deklaruje, że jego </a:t>
            </a:r>
            <a:r>
              <a:rPr lang="pl-PL" b="1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misją jest publikowanie naukowe </a:t>
            </a:r>
            <a:endParaRPr lang="pl-PL" b="1" spc="-100">
              <a:solidFill>
                <a:srgbClr val="000000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Wydawnictwo dąży do tego, by być </a:t>
            </a:r>
            <a:r>
              <a:rPr lang="pl-PL" b="1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zaufanym partnerem </a:t>
            </a: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dla środowiska nauki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Wydawnictwo wywiązuje się z deklarowanej misji </a:t>
            </a:r>
            <a:r>
              <a:rPr lang="pl-PL" b="1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szeroko udostępniając  publikacje naukowe najwyższej jakości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Wydawnictwo wywiązuje się ze swojej misji poszukując i wdrażając  </a:t>
            </a:r>
            <a:r>
              <a:rPr lang="pl-PL" b="1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innowacyjne rozwiązania dla autorów </a:t>
            </a:r>
            <a:r>
              <a:rPr lang="pl-PL" spc="-100">
                <a:solidFill>
                  <a:srgbClr val="000000"/>
                </a:solidFill>
                <a:latin typeface="Calibri"/>
                <a:ea typeface="Batang"/>
                <a:cs typeface="Calibri"/>
              </a:rPr>
              <a:t> wspierając w ten sposób rozwój nauki</a:t>
            </a:r>
            <a:endParaRPr lang="pl-PL">
              <a:latin typeface="Calibri"/>
              <a:ea typeface="Batang"/>
              <a:cs typeface="Calibri"/>
            </a:endParaRPr>
          </a:p>
          <a:p>
            <a:endParaRPr lang="en-P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C0526C-7575-4C47-AB17-2EFC704C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 spc="-100">
                <a:solidFill>
                  <a:srgbClr val="C00000"/>
                </a:solidFill>
                <a:ea typeface="Batang" panose="02030600000101010101" pitchFamily="18" charset="-127"/>
              </a:rPr>
              <a:t>1. Jasno sprecyzowana misja działania na rzecz nauki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0338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468642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Wydawnictwo cechuje </a:t>
            </a:r>
            <a:r>
              <a:rPr lang="pl-PL" b="1" spc="-100">
                <a:solidFill>
                  <a:srgbClr val="000000"/>
                </a:solidFill>
                <a:latin typeface="WordVisi_MSFontService"/>
                <a:ea typeface="Batang"/>
              </a:rPr>
              <a:t>stabilność</a:t>
            </a: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 i </a:t>
            </a:r>
            <a:r>
              <a:rPr lang="pl-PL" b="1" spc="-100">
                <a:solidFill>
                  <a:srgbClr val="000000"/>
                </a:solidFill>
                <a:latin typeface="WordVisi_MSFontService"/>
                <a:ea typeface="Batang"/>
              </a:rPr>
              <a:t>ciągłość</a:t>
            </a: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 publikowania naukowego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Wydawnictwo może się wykazać odpowiednią </a:t>
            </a:r>
            <a:r>
              <a:rPr lang="pl-PL" b="1" spc="-100">
                <a:solidFill>
                  <a:srgbClr val="000000"/>
                </a:solidFill>
                <a:latin typeface="WordVisi_MSFontService"/>
                <a:ea typeface="Batang"/>
              </a:rPr>
              <a:t>skalą publikowania naukowego </a:t>
            </a: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(liczba wydawanych rocznie publikacji ściśle naukowych oraz ich udziałem w ogólnym portfolio wydawniczym; nie jest to publikowanie okazjonalne („przy okazji” prowadzenia zupełnie innej działalności)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pc="-100">
                <a:solidFill>
                  <a:srgbClr val="000000"/>
                </a:solidFill>
                <a:ea typeface="+mn-lt"/>
                <a:cs typeface="+mn-lt"/>
              </a:rPr>
              <a:t>Wydawnictwo może się wykazać odpowiednią </a:t>
            </a:r>
            <a:r>
              <a:rPr lang="pl-PL" b="1" spc="-100">
                <a:solidFill>
                  <a:srgbClr val="000000"/>
                </a:solidFill>
                <a:latin typeface="WordVisi_MSFontService"/>
                <a:ea typeface="Batang"/>
              </a:rPr>
              <a:t> skalą publikowania akademickiego</a:t>
            </a:r>
            <a:r>
              <a:rPr lang="pl-PL" spc="-100">
                <a:solidFill>
                  <a:srgbClr val="000000"/>
                </a:solidFill>
                <a:latin typeface="WordVisi_MSFontService"/>
                <a:ea typeface="Batang"/>
              </a:rPr>
              <a:t>: liczba i rodzaj wydawanych rocznie publikacji akademickich służących celom edukacyjnym: podręczniki, kursy e-learningowe materiały uzupełniające dla studentów</a:t>
            </a:r>
            <a:endParaRPr lang="pl-PL">
              <a:ea typeface="Batang"/>
              <a:cs typeface="Calibri"/>
            </a:endParaRPr>
          </a:p>
          <a:p>
            <a:endParaRPr lang="en-P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2. J</a:t>
            </a:r>
            <a:r>
              <a:rPr lang="pl-PL" spc="-100">
                <a:solidFill>
                  <a:srgbClr val="C00000"/>
                </a:solidFill>
                <a:latin typeface="WordVisi_MSFontService"/>
                <a:ea typeface="Batang" panose="02030600000101010101" pitchFamily="18" charset="-127"/>
              </a:rPr>
              <a:t>ednoznacznie naukowy profil wydawnictwa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47318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284180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1"/>
            <a:r>
              <a:rPr lang="pl-PL" sz="2600">
                <a:latin typeface="WordVisi_MSFontService"/>
              </a:rPr>
              <a:t>Szerokie grono autorów reprezentujących różne uznane instytucje badawcze i akademickie</a:t>
            </a:r>
          </a:p>
          <a:p>
            <a:pPr lvl="1"/>
            <a:r>
              <a:rPr lang="pl-PL" sz="2600">
                <a:latin typeface="WordVisi_MSFontService"/>
              </a:rPr>
              <a:t>Liczba projektów, grantów, przedsięwzięć w których wydawnictwo uczestniczy jako wydawca lub koedytor</a:t>
            </a:r>
          </a:p>
          <a:p>
            <a:pPr lvl="1"/>
            <a:r>
              <a:rPr lang="pl-PL" sz="2600">
                <a:latin typeface="WordVisi_MSFontService"/>
              </a:rPr>
              <a:t>Liczba publikacji będących efektem współpracy z różnymi instytucjami nauki</a:t>
            </a:r>
          </a:p>
          <a:p>
            <a:endParaRPr lang="en-P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79"/>
            <a:ext cx="11353800" cy="867930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3. Wydawnictwo współpracuje ze środowiskiem autorskim reprezentującymi różne polskie i zagraniczne uznane instytucje badawcze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7730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387081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Potwierdzony liczbą wydawanych podręczników akademickich, tj.  materiałów edukacyjnych, szkoleniowych i kursowych dla studentów, badaczy, instytucji naukowych wydawane w różnych formatach i formach udostępniania dostosowanych do aktualnych preferencji studiujących;</a:t>
            </a:r>
            <a:endParaRPr lang="pl-PL" sz="2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Wykorzystanie nowoczesnych technologii i innowacyjność dydaktyczna</a:t>
            </a:r>
            <a:endParaRPr lang="pl-PL" sz="2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PL" sz="2800" dirty="0">
              <a:ea typeface="Calibri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4. </a:t>
            </a:r>
            <a:r>
              <a:rPr lang="pl-PL">
                <a:solidFill>
                  <a:srgbClr val="C00000"/>
                </a:solidFill>
              </a:rPr>
              <a:t>Jednoznacznie akademicki (dydaktyka akademicka) profil wydawnictwa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1797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4687437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Jasno sprecyzowane metody kwalifikowania do wydania, w tym  procedury recenzyjne gwarantujące najwyższą jakość i selekcję materiału kierowanego do publikacji: procedury COPE, arkusze recenzyjne</a:t>
            </a:r>
            <a:endParaRPr lang="pl-PL" sz="28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Posługiwanie się etykietami jakości. Wzorem może być etykieta SWSW</a:t>
            </a:r>
            <a:endParaRPr lang="pl-PL" sz="2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Kontrola </a:t>
            </a:r>
            <a:r>
              <a:rPr lang="pl-PL" sz="2800" err="1">
                <a:solidFill>
                  <a:srgbClr val="000000"/>
                </a:solidFill>
                <a:latin typeface="Calibri"/>
                <a:cs typeface="Calibri"/>
              </a:rPr>
              <a:t>antyplagiatowa</a:t>
            </a:r>
            <a:r>
              <a:rPr lang="pl-PL" sz="2800" dirty="0">
                <a:solidFill>
                  <a:srgbClr val="000000"/>
                </a:solidFill>
                <a:latin typeface="Calibri"/>
                <a:cs typeface="Calibri"/>
              </a:rPr>
              <a:t> materiału</a:t>
            </a:r>
            <a:endParaRPr lang="pl-PL" sz="2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pl-PL" sz="2800" dirty="0">
                <a:latin typeface="Calibri"/>
                <a:cs typeface="Calibri"/>
              </a:rPr>
              <a:t>Reguły rozróżniania materiału autorskiego i danych przetworzonych mechanicznie (</a:t>
            </a:r>
            <a:r>
              <a:rPr lang="pl-PL" sz="2800" err="1">
                <a:latin typeface="Calibri"/>
                <a:cs typeface="Calibri"/>
              </a:rPr>
              <a:t>ChatGPT</a:t>
            </a:r>
            <a:r>
              <a:rPr lang="pl-PL" sz="2800" dirty="0">
                <a:latin typeface="Calibri"/>
                <a:cs typeface="Calibri"/>
              </a:rPr>
              <a:t>)</a:t>
            </a:r>
            <a:endParaRPr lang="pl-PL" sz="2800" dirty="0">
              <a:latin typeface="Calibri"/>
              <a:ea typeface="Calibri"/>
              <a:cs typeface="Calibri"/>
            </a:endParaRPr>
          </a:p>
          <a:p>
            <a:pPr lvl="2"/>
            <a:endParaRPr lang="pl-PL" sz="2800" dirty="0">
              <a:ea typeface="Calibri"/>
              <a:cs typeface="Calibri"/>
            </a:endParaRPr>
          </a:p>
          <a:p>
            <a:endParaRPr lang="en-PL"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</a:rPr>
              <a:t>5. Procedury kwalifikowania do wydania i dbałość o etykę publikacyjną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46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5444054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2"/>
            <a:r>
              <a:rPr lang="pl-PL" sz="2400" dirty="0">
                <a:solidFill>
                  <a:srgbClr val="000000"/>
                </a:solidFill>
                <a:latin typeface="Calibri"/>
                <a:cs typeface="Calibri"/>
              </a:rPr>
              <a:t>Najwyższa jakość procesów przygotowania publikacji do wydania: redakcja, skład, korekta </a:t>
            </a:r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2"/>
            <a:r>
              <a:rPr lang="pl-PL" sz="2400" dirty="0">
                <a:solidFill>
                  <a:srgbClr val="000000"/>
                </a:solidFill>
                <a:latin typeface="Calibri"/>
                <a:cs typeface="Calibri"/>
              </a:rPr>
              <a:t>Wyposażenie w abstrakty i metadane umożliwiające szybką identyfikację i przepływ treści dedykowanych do otwartego dostępu (zapewnienie tzw. interoperacyjności danych) </a:t>
            </a:r>
            <a:endParaRPr lang="pl-PL" sz="24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lvl="2"/>
            <a:r>
              <a:rPr lang="pl-PL" sz="2400" dirty="0">
                <a:solidFill>
                  <a:srgbClr val="000000"/>
                </a:solidFill>
                <a:latin typeface="Calibri"/>
                <a:cs typeface="Calibri"/>
              </a:rPr>
              <a:t>Wdrażanie różnorodnych języków publikacyjnych w celu maksymalnego poszerzenia środowiska odbiorców i umiędzynarodowienia </a:t>
            </a:r>
            <a:endParaRPr lang="pl-PL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pl-PL" sz="2400" dirty="0">
                <a:ea typeface="Calibri"/>
                <a:cs typeface="Calibri"/>
              </a:rPr>
              <a:t>Wykorzystanie narzędzi </a:t>
            </a:r>
            <a:r>
              <a:rPr lang="pl-PL" sz="2400" dirty="0" err="1">
                <a:ea typeface="Calibri"/>
                <a:cs typeface="Calibri"/>
              </a:rPr>
              <a:t>cyfowych</a:t>
            </a:r>
            <a:r>
              <a:rPr lang="pl-PL" sz="2400" dirty="0">
                <a:ea typeface="Calibri"/>
                <a:cs typeface="Calibri"/>
              </a:rPr>
              <a:t>, w tym sztucznej inteligencji do podnoszenia jakości prac wydawniczych, np.: rozpoznanie plagiatów (oryginality.ai), korekta tekstów (</a:t>
            </a:r>
            <a:r>
              <a:rPr lang="pl-PL" sz="2400" dirty="0" err="1">
                <a:ea typeface="Calibri"/>
                <a:cs typeface="Calibri"/>
              </a:rPr>
              <a:t>grammarly</a:t>
            </a:r>
            <a:r>
              <a:rPr lang="pl-PL" sz="2400" dirty="0">
                <a:ea typeface="Calibri"/>
                <a:cs typeface="Calibri"/>
              </a:rPr>
              <a:t>), tłumaczeń (</a:t>
            </a:r>
            <a:r>
              <a:rPr lang="pl-PL" sz="2400" dirty="0" err="1">
                <a:ea typeface="Calibri"/>
                <a:cs typeface="Calibri"/>
              </a:rPr>
              <a:t>DeepL</a:t>
            </a:r>
            <a:r>
              <a:rPr lang="pl-PL" sz="2400" dirty="0">
                <a:ea typeface="Calibri"/>
                <a:cs typeface="Calibri"/>
              </a:rPr>
              <a:t>), generatorów grafiki (</a:t>
            </a:r>
            <a:r>
              <a:rPr lang="pl-PL" sz="2400" dirty="0" err="1">
                <a:ea typeface="Calibri"/>
                <a:cs typeface="Calibri"/>
              </a:rPr>
              <a:t>Dall</a:t>
            </a:r>
            <a:r>
              <a:rPr lang="pl-PL" sz="2400" dirty="0">
                <a:ea typeface="Calibri"/>
                <a:cs typeface="Calibri"/>
              </a:rPr>
              <a:t>-E) czy wykrywanie plagiatów stworzonych przez sam generator tekstów GPT. </a:t>
            </a:r>
          </a:p>
          <a:p>
            <a:pPr lvl="2"/>
            <a:endParaRPr lang="pl-PL" sz="2400" dirty="0">
              <a:ea typeface="Calibri"/>
              <a:cs typeface="Calibri"/>
            </a:endParaRPr>
          </a:p>
          <a:p>
            <a:pPr lvl="2">
              <a:buFont typeface="Calibri" panose="020B0604020202020204" pitchFamily="34" charset="0"/>
              <a:buChar char="-"/>
            </a:pPr>
            <a:endParaRPr lang="pl-PL" dirty="0">
              <a:ea typeface="Calibri" panose="020F0502020204030204"/>
              <a:cs typeface="Calibri" panose="020F0502020204030204"/>
            </a:endParaRPr>
          </a:p>
          <a:p>
            <a:endParaRPr lang="en-PL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79"/>
            <a:ext cx="11353800" cy="867930"/>
          </a:xfrm>
        </p:spPr>
        <p:txBody>
          <a:bodyPr/>
          <a:lstStyle/>
          <a:p>
            <a:r>
              <a:rPr lang="pl-PL">
                <a:solidFill>
                  <a:srgbClr val="C00000"/>
                </a:solidFill>
                <a:latin typeface="WordVisi_MSFontService"/>
                <a:cs typeface="Calibri"/>
              </a:rPr>
              <a:t>6. Jakość procesów wydawniczych prowadzących do opublikowania   treści w środowisku cyfrowym</a:t>
            </a:r>
            <a:endParaRPr lang="en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722B9-17C6-BB44-AFE5-F5A13A22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770" y="1256041"/>
            <a:ext cx="9535451" cy="2867965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marL="914400" lvl="2" indent="0">
              <a:buNone/>
            </a:pPr>
            <a:endParaRPr lang="pl-PL" sz="2800" b="1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lvl="2"/>
            <a:endParaRPr lang="pl-PL" sz="2800" b="1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914400" lvl="2" indent="0">
              <a:buNone/>
            </a:pPr>
            <a:endParaRPr lang="pl-PL" sz="2800" b="1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  <a:p>
            <a:pPr marL="1371600" lvl="2" indent="-457200">
              <a:buAutoNum type="arabicPeriod"/>
            </a:pPr>
            <a:endParaRPr lang="pl-PL" sz="2000" dirty="0">
              <a:solidFill>
                <a:srgbClr val="000000"/>
              </a:solidFill>
              <a:ea typeface="Calibri" panose="020F0502020204030204"/>
              <a:cs typeface="Calibri"/>
            </a:endParaRPr>
          </a:p>
          <a:p>
            <a:pPr marL="1371600" lvl="2" indent="-457200">
              <a:buAutoNum type="arabicPeriod"/>
            </a:pPr>
            <a:endParaRPr lang="pl-PL" sz="2000" dirty="0">
              <a:solidFill>
                <a:srgbClr val="000000"/>
              </a:solidFill>
              <a:ea typeface="Calibri" panose="020F0502020204030204"/>
              <a:cs typeface="Calibri"/>
            </a:endParaRPr>
          </a:p>
          <a:p>
            <a:pPr marL="1371600" lvl="2" indent="-457200">
              <a:buAutoNum type="arabicPeriod"/>
            </a:pPr>
            <a:endParaRPr lang="pl-PL" sz="2000" dirty="0">
              <a:solidFill>
                <a:srgbClr val="000000"/>
              </a:solidFill>
              <a:ea typeface="Calibri" panose="020F0502020204030204"/>
              <a:cs typeface="Calibri"/>
            </a:endParaRPr>
          </a:p>
          <a:p>
            <a:endParaRPr lang="en-PL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5120"/>
            <a:ext cx="11353800" cy="1255728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  <a:latin typeface="WordVisi_MSFontService"/>
                <a:cs typeface="Calibri"/>
              </a:rPr>
              <a:t>7. </a:t>
            </a:r>
            <a:r>
              <a:rPr lang="pl-PL" dirty="0">
                <a:solidFill>
                  <a:srgbClr val="C00000"/>
                </a:solidFill>
                <a:latin typeface="Calibri"/>
                <a:cs typeface="Calibri"/>
              </a:rPr>
              <a:t>Profesjonalne techniki cyfrowego gromadzenia i udostępniania treści naukowych </a:t>
            </a:r>
            <a:br>
              <a:rPr lang="pl-PL" dirty="0">
                <a:solidFill>
                  <a:srgbClr val="C00000"/>
                </a:solidFill>
                <a:latin typeface="Calibri"/>
                <a:cs typeface="Calibri"/>
              </a:rPr>
            </a:br>
            <a:endParaRPr lang="pl-PL" dirty="0">
              <a:solidFill>
                <a:schemeClr val="accent4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5F0745-2D60-4C43-96EA-0DBAD87F6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633538"/>
            <a:ext cx="965835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42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wk2022">
      <a:dk1>
        <a:srgbClr val="000000"/>
      </a:dk1>
      <a:lt1>
        <a:srgbClr val="FFFFFF"/>
      </a:lt1>
      <a:dk2>
        <a:srgbClr val="000000"/>
      </a:dk2>
      <a:lt2>
        <a:srgbClr val="EDEDED"/>
      </a:lt2>
      <a:accent1>
        <a:srgbClr val="007AC3"/>
      </a:accent1>
      <a:accent2>
        <a:srgbClr val="A6D1EA"/>
      </a:accent2>
      <a:accent3>
        <a:srgbClr val="85BC20"/>
      </a:accent3>
      <a:accent4>
        <a:srgbClr val="C2DD90"/>
      </a:accent4>
      <a:accent5>
        <a:srgbClr val="E5202E"/>
      </a:accent5>
      <a:accent6>
        <a:srgbClr val="FAD2D5"/>
      </a:accent6>
      <a:hlink>
        <a:srgbClr val="007AC3"/>
      </a:hlink>
      <a:folHlink>
        <a:srgbClr val="007AC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65720f0-763f-45bf-ac94-0b01f5e6673c">
      <Terms xmlns="http://schemas.microsoft.com/office/infopath/2007/PartnerControls"/>
    </lcf76f155ced4ddcb4097134ff3c332f>
    <TaxCatchAll xmlns="807dd5ea-eccf-4f6b-a93a-70f3b19cfd8b" xsi:nil="true"/>
    <fu7s xmlns="165720f0-763f-45bf-ac94-0b01f5e66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1E5E24EF965A44A26004E152EDF337" ma:contentTypeVersion="19" ma:contentTypeDescription="Utwórz nowy dokument." ma:contentTypeScope="" ma:versionID="3820ea0991a9c02c0c2fc6ef5af35f27">
  <xsd:schema xmlns:xsd="http://www.w3.org/2001/XMLSchema" xmlns:xs="http://www.w3.org/2001/XMLSchema" xmlns:p="http://schemas.microsoft.com/office/2006/metadata/properties" xmlns:ns2="165720f0-763f-45bf-ac94-0b01f5e6673c" xmlns:ns3="807dd5ea-eccf-4f6b-a93a-70f3b19cfd8b" targetNamespace="http://schemas.microsoft.com/office/2006/metadata/properties" ma:root="true" ma:fieldsID="7277c84ed1cc761af62e34f0ed62e035" ns2:_="" ns3:_="">
    <xsd:import namespace="165720f0-763f-45bf-ac94-0b01f5e6673c"/>
    <xsd:import namespace="807dd5ea-eccf-4f6b-a93a-70f3b19cf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fu7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720f0-763f-45bf-ac94-0b01f5e66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fu7s" ma:index="20" nillable="true" ma:displayName="Data i godzina" ma:internalName="fu7s">
      <xsd:simpleType>
        <xsd:restriction base="dms:DateTim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e202bf10-4f99-490d-b6a4-1cff37ab84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d5ea-eccf-4f6b-a93a-70f3b19cf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6053fd6-496d-412d-b93d-492b19f6cf48}" ma:internalName="TaxCatchAll" ma:showField="CatchAllData" ma:web="807dd5ea-eccf-4f6b-a93a-70f3b19cf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EFA73-A4B2-473F-BD14-573C7029BD66}">
  <ds:schemaRefs>
    <ds:schemaRef ds:uri="http://schemas.openxmlformats.org/package/2006/metadata/core-properties"/>
    <ds:schemaRef ds:uri="255087d0-c14d-4c68-b482-1dcea8ebb938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eee7f6a7-01bf-43d8-8da0-2e1a3f8905d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82420D-25C8-4B49-B534-C40A04615536}"/>
</file>

<file path=customXml/itemProps3.xml><?xml version="1.0" encoding="utf-8"?>
<ds:datastoreItem xmlns:ds="http://schemas.openxmlformats.org/officeDocument/2006/customXml" ds:itemID="{A4E4B97E-38D9-41D4-B514-D9154AB179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699</Words>
  <Application>Microsoft Office PowerPoint</Application>
  <PresentationFormat>Panoramiczny</PresentationFormat>
  <Paragraphs>67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Batang</vt:lpstr>
      <vt:lpstr>Arial</vt:lpstr>
      <vt:lpstr>Arial,Sans-Serif</vt:lpstr>
      <vt:lpstr>Calibri</vt:lpstr>
      <vt:lpstr>WordVisi_MSFontService</vt:lpstr>
      <vt:lpstr>Office Theme</vt:lpstr>
      <vt:lpstr>Prezentacja programu PowerPoint</vt:lpstr>
      <vt:lpstr>Prezentacja programu PowerPoint</vt:lpstr>
      <vt:lpstr>1. Jasno sprecyzowana misja działania na rzecz nauki</vt:lpstr>
      <vt:lpstr>2. Jednoznacznie naukowy profil wydawnictwa</vt:lpstr>
      <vt:lpstr>3. Wydawnictwo współpracuje ze środowiskiem autorskim reprezentującymi różne polskie i zagraniczne uznane instytucje badawcze</vt:lpstr>
      <vt:lpstr>4. Jednoznacznie akademicki (dydaktyka akademicka) profil wydawnictwa</vt:lpstr>
      <vt:lpstr>5. Procedury kwalifikowania do wydania i dbałość o etykę publikacyjną</vt:lpstr>
      <vt:lpstr>6. Jakość procesów wydawniczych prowadzących do opublikowania   treści w środowisku cyfrowym</vt:lpstr>
      <vt:lpstr>7. Profesjonalne techniki cyfrowego gromadzenia i udostępniania treści naukowych  </vt:lpstr>
      <vt:lpstr>9. Zasięg dystrybucji wydań papierowych i rozpowszechniania wydań elektronicznych</vt:lpstr>
      <vt:lpstr>10. Otwarty dostęp</vt:lpstr>
      <vt:lpstr>11. Formy promocji treści naukowych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Ewa Bluszcz</cp:lastModifiedBy>
  <cp:revision>404</cp:revision>
  <dcterms:created xsi:type="dcterms:W3CDTF">2018-02-16T11:18:13Z</dcterms:created>
  <dcterms:modified xsi:type="dcterms:W3CDTF">2023-11-15T11:38:58Z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0x010100A31E5E24EF965A44A26004E152EDF337</vt:lpwstr>
  </property>
  <property fmtid="{D5CDD505-2E9C-101B-9397-08002B2CF9AE}" pid="3" name="MediaServiceImageTags">
    <vt:lpwstr/>
  </property>
</Properties>
</file>